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autoCompressPictures="0">
  <p:sldMasterIdLst>
    <p:sldMasterId id="2147483648" r:id="rId1"/>
  </p:sldMasterIdLst>
  <p:notesMasterIdLst>
    <p:notesMasterId r:id="rId20"/>
  </p:notesMasterIdLst>
  <p:sldIdLst>
    <p:sldId id="267" r:id="rId2"/>
    <p:sldId id="268" r:id="rId3"/>
    <p:sldId id="269" r:id="rId4"/>
    <p:sldId id="277" r:id="rId5"/>
    <p:sldId id="270" r:id="rId6"/>
    <p:sldId id="271" r:id="rId7"/>
    <p:sldId id="278" r:id="rId8"/>
    <p:sldId id="279" r:id="rId9"/>
    <p:sldId id="280" r:id="rId10"/>
    <p:sldId id="272" r:id="rId11"/>
    <p:sldId id="273" r:id="rId12"/>
    <p:sldId id="281" r:id="rId13"/>
    <p:sldId id="274" r:id="rId14"/>
    <p:sldId id="275" r:id="rId15"/>
    <p:sldId id="282" r:id="rId16"/>
    <p:sldId id="283" r:id="rId17"/>
    <p:sldId id="276" r:id="rId18"/>
    <p:sldId id="284" r:id="rId19"/>
  </p:sldIdLst>
  <p:sldSz cx="12192000" cy="6858000"/>
  <p:notesSz cx="6858000" cy="9144000"/>
  <p:embeddedFontLst>
    <p:embeddedFont>
      <p:font typeface="Montserrat" panose="00000500000000000000" pitchFamily="2" charset="0"/>
      <p:regular r:id="rId21"/>
      <p:bold r:id="rId22"/>
      <p:italic r:id="rId23"/>
      <p:boldItalic r:id="rId24"/>
    </p:embeddedFont>
    <p:embeddedFont>
      <p:font typeface="Poppins" panose="00000500000000000000" pitchFamily="2" charset="0"/>
      <p:regular r:id="rId25"/>
      <p:bold r:id="rId26"/>
      <p:italic r:id="rId27"/>
      <p:boldItalic r:id="rId28"/>
    </p:embeddedFont>
    <p:embeddedFont>
      <p:font typeface="Poppins Light" panose="00000400000000000000" pitchFamily="2" charset="0"/>
      <p:regular r:id="rId29"/>
      <p:italic r:id="rId30"/>
    </p:embeddedFont>
    <p:embeddedFont>
      <p:font typeface="Poppins SemiBold" panose="00000700000000000000" pitchFamily="2" charset="0"/>
      <p:bold r:id="rId31"/>
      <p:boldItalic r:id="rId32"/>
    </p:embeddedFont>
    <p:embeddedFont>
      <p:font typeface="Raleway" pitchFamily="2" charset="0"/>
      <p:regular r:id="rId33"/>
      <p:bold r:id="rId34"/>
      <p:italic r:id="rId35"/>
      <p:boldItalic r:id="rId36"/>
    </p:embeddedFont>
    <p:embeddedFont>
      <p:font typeface="Raleway Black" pitchFamily="2" charset="0"/>
      <p:bold r:id="rId37"/>
      <p:boldItalic r:id="rId38"/>
    </p:embeddedFont>
  </p:embeddedFontLst>
  <p:defaultText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me Slide" id="{C41E965D-1BB0-6E42-80C1-B0CE61D34D0F}">
          <p14:sldIdLst>
            <p14:sldId id="267"/>
          </p14:sldIdLst>
        </p14:section>
        <p14:section name="App Description" id="{34C61D3D-3DDA-8544-919D-38908B71CF6E}">
          <p14:sldIdLst>
            <p14:sldId id="268"/>
            <p14:sldId id="269"/>
            <p14:sldId id="277"/>
          </p14:sldIdLst>
        </p14:section>
        <p14:section name="Front &amp; BackEnd" id="{DBB0F080-D76F-2449-A8A8-97428CE5CDE4}">
          <p14:sldIdLst>
            <p14:sldId id="270"/>
            <p14:sldId id="271"/>
            <p14:sldId id="278"/>
            <p14:sldId id="279"/>
            <p14:sldId id="280"/>
          </p14:sldIdLst>
        </p14:section>
        <p14:section name="Ai Integration" id="{D01103C6-D9B4-874A-903D-1D54C47D2E73}">
          <p14:sldIdLst>
            <p14:sldId id="272"/>
            <p14:sldId id="273"/>
            <p14:sldId id="281"/>
          </p14:sldIdLst>
        </p14:section>
        <p14:section name="Docker &amp; CI" id="{17ED8106-7472-CA40-A9D6-5927206203E6}">
          <p14:sldIdLst>
            <p14:sldId id="274"/>
            <p14:sldId id="275"/>
            <p14:sldId id="282"/>
            <p14:sldId id="283"/>
          </p14:sldIdLst>
        </p14:section>
        <p14:section name="Continue on GitHub" id="{FB610ADC-25E2-47F2-8B1E-F69363C299B0}">
          <p14:sldIdLst>
            <p14:sldId id="276"/>
            <p14:sldId id="28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CBFD"/>
    <a:srgbClr val="0C2035"/>
    <a:srgbClr val="C0C0C0"/>
    <a:srgbClr val="A855F7"/>
    <a:srgbClr val="12231D"/>
    <a:srgbClr val="101519"/>
    <a:srgbClr val="273E32"/>
    <a:srgbClr val="0D141A"/>
    <a:srgbClr val="0F141A"/>
    <a:srgbClr val="1019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96"/>
    <p:restoredTop sz="96283" autoAdjust="0"/>
  </p:normalViewPr>
  <p:slideViewPr>
    <p:cSldViewPr snapToGrid="0" snapToObjects="1">
      <p:cViewPr varScale="1">
        <p:scale>
          <a:sx n="111" d="100"/>
          <a:sy n="111" d="100"/>
        </p:scale>
        <p:origin x="861" y="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presProps" Target="presProps.xml"/><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L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AF6D82-066C-FA4D-8270-4E3B76B0A85B}" type="datetimeFigureOut">
              <a:t>6/9/2024</a:t>
            </a:fld>
            <a:endParaRPr lang="en-L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L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L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E92847-51ED-1449-A9AF-8F855167E8E6}" type="slidenum">
              <a:t>‹#›</a:t>
            </a:fld>
            <a:endParaRPr lang="en-LT"/>
          </a:p>
        </p:txBody>
      </p:sp>
    </p:spTree>
    <p:extLst>
      <p:ext uri="{BB962C8B-B14F-4D97-AF65-F5344CB8AC3E}">
        <p14:creationId xmlns:p14="http://schemas.microsoft.com/office/powerpoint/2010/main" val="2813509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dirty="0"/>
          </a:p>
        </p:txBody>
      </p:sp>
      <p:sp>
        <p:nvSpPr>
          <p:cNvPr id="4" name="Slide Number Placeholder 3"/>
          <p:cNvSpPr>
            <a:spLocks noGrp="1"/>
          </p:cNvSpPr>
          <p:nvPr>
            <p:ph type="sldNum" sz="quarter" idx="5"/>
          </p:nvPr>
        </p:nvSpPr>
        <p:spPr/>
        <p:txBody>
          <a:bodyPr/>
          <a:lstStyle/>
          <a:p>
            <a:fld id="{5BE92847-51ED-1449-A9AF-8F855167E8E6}" type="slidenum">
              <a:t>1</a:t>
            </a:fld>
            <a:endParaRPr lang="en-LT"/>
          </a:p>
        </p:txBody>
      </p:sp>
    </p:spTree>
    <p:extLst>
      <p:ext uri="{BB962C8B-B14F-4D97-AF65-F5344CB8AC3E}">
        <p14:creationId xmlns:p14="http://schemas.microsoft.com/office/powerpoint/2010/main" val="470964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5BE92847-51ED-1449-A9AF-8F855167E8E6}" type="slidenum">
              <a:t>3</a:t>
            </a:fld>
            <a:endParaRPr lang="en-LT"/>
          </a:p>
        </p:txBody>
      </p:sp>
    </p:spTree>
    <p:extLst>
      <p:ext uri="{BB962C8B-B14F-4D97-AF65-F5344CB8AC3E}">
        <p14:creationId xmlns:p14="http://schemas.microsoft.com/office/powerpoint/2010/main" val="2277903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5BE92847-51ED-1449-A9AF-8F855167E8E6}" type="slidenum">
              <a:rPr lang="en-LT"/>
              <a:t>6</a:t>
            </a:fld>
            <a:endParaRPr lang="en-LT"/>
          </a:p>
        </p:txBody>
      </p:sp>
    </p:spTree>
    <p:extLst>
      <p:ext uri="{BB962C8B-B14F-4D97-AF65-F5344CB8AC3E}">
        <p14:creationId xmlns:p14="http://schemas.microsoft.com/office/powerpoint/2010/main" val="15107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5BE92847-51ED-1449-A9AF-8F855167E8E6}" type="slidenum">
              <a:rPr lang="en-LT"/>
              <a:t>11</a:t>
            </a:fld>
            <a:endParaRPr lang="en-LT"/>
          </a:p>
        </p:txBody>
      </p:sp>
    </p:spTree>
    <p:extLst>
      <p:ext uri="{BB962C8B-B14F-4D97-AF65-F5344CB8AC3E}">
        <p14:creationId xmlns:p14="http://schemas.microsoft.com/office/powerpoint/2010/main" val="1769308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2847-51ED-1449-A9AF-8F855167E8E6}" type="slidenum">
              <a:rPr kumimoji="0" lang="en-LT"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L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3635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BE682-BC13-E443-B955-4FA79FB3F1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LT"/>
          </a:p>
        </p:txBody>
      </p:sp>
      <p:sp>
        <p:nvSpPr>
          <p:cNvPr id="3" name="Subtitle 2">
            <a:extLst>
              <a:ext uri="{FF2B5EF4-FFF2-40B4-BE49-F238E27FC236}">
                <a16:creationId xmlns:a16="http://schemas.microsoft.com/office/drawing/2014/main" id="{8343E81D-F660-B04A-A02A-7771D9835F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LT"/>
          </a:p>
        </p:txBody>
      </p:sp>
      <p:sp>
        <p:nvSpPr>
          <p:cNvPr id="4" name="Date Placeholder 3">
            <a:extLst>
              <a:ext uri="{FF2B5EF4-FFF2-40B4-BE49-F238E27FC236}">
                <a16:creationId xmlns:a16="http://schemas.microsoft.com/office/drawing/2014/main" id="{FB20CAD2-F4B0-6D4F-A3DB-59C0869B6DA4}"/>
              </a:ext>
            </a:extLst>
          </p:cNvPr>
          <p:cNvSpPr>
            <a:spLocks noGrp="1"/>
          </p:cNvSpPr>
          <p:nvPr>
            <p:ph type="dt" sz="half" idx="10"/>
          </p:nvPr>
        </p:nvSpPr>
        <p:spPr/>
        <p:txBody>
          <a:bodyPr/>
          <a:lstStyle/>
          <a:p>
            <a:fld id="{5C1621EB-52E9-864A-B0F6-E4DE6976EFAF}" type="datetimeFigureOut">
              <a:t>6/9/2024</a:t>
            </a:fld>
            <a:endParaRPr lang="en-LT"/>
          </a:p>
        </p:txBody>
      </p:sp>
      <p:sp>
        <p:nvSpPr>
          <p:cNvPr id="5" name="Footer Placeholder 4">
            <a:extLst>
              <a:ext uri="{FF2B5EF4-FFF2-40B4-BE49-F238E27FC236}">
                <a16:creationId xmlns:a16="http://schemas.microsoft.com/office/drawing/2014/main" id="{35559959-8F63-1C46-9846-971A9FA824AF}"/>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F04FAE86-30FA-9842-986E-368BD12DB94C}"/>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810520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BE3B-CFC3-5A4C-B7F9-83501BEBB544}"/>
              </a:ext>
            </a:extLst>
          </p:cNvPr>
          <p:cNvSpPr>
            <a:spLocks noGrp="1"/>
          </p:cNvSpPr>
          <p:nvPr>
            <p:ph type="title"/>
          </p:nvPr>
        </p:nvSpPr>
        <p:spPr/>
        <p:txBody>
          <a:bodyPr/>
          <a:lstStyle/>
          <a:p>
            <a:r>
              <a:rPr lang="en-US"/>
              <a:t>Click to edit Master title style</a:t>
            </a:r>
            <a:endParaRPr lang="en-LT"/>
          </a:p>
        </p:txBody>
      </p:sp>
      <p:sp>
        <p:nvSpPr>
          <p:cNvPr id="3" name="Vertical Text Placeholder 2">
            <a:extLst>
              <a:ext uri="{FF2B5EF4-FFF2-40B4-BE49-F238E27FC236}">
                <a16:creationId xmlns:a16="http://schemas.microsoft.com/office/drawing/2014/main" id="{7F6FE2E7-8408-F64E-AC06-6E9B1F7B6D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86B17EA7-EDC0-674E-87AF-81F0CC4A4735}"/>
              </a:ext>
            </a:extLst>
          </p:cNvPr>
          <p:cNvSpPr>
            <a:spLocks noGrp="1"/>
          </p:cNvSpPr>
          <p:nvPr>
            <p:ph type="dt" sz="half" idx="10"/>
          </p:nvPr>
        </p:nvSpPr>
        <p:spPr/>
        <p:txBody>
          <a:bodyPr/>
          <a:lstStyle/>
          <a:p>
            <a:fld id="{5C1621EB-52E9-864A-B0F6-E4DE6976EFAF}" type="datetimeFigureOut">
              <a:t>6/9/2024</a:t>
            </a:fld>
            <a:endParaRPr lang="en-LT"/>
          </a:p>
        </p:txBody>
      </p:sp>
      <p:sp>
        <p:nvSpPr>
          <p:cNvPr id="5" name="Footer Placeholder 4">
            <a:extLst>
              <a:ext uri="{FF2B5EF4-FFF2-40B4-BE49-F238E27FC236}">
                <a16:creationId xmlns:a16="http://schemas.microsoft.com/office/drawing/2014/main" id="{95A66A1F-640A-DD4A-8A62-FC15E9D3F56B}"/>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59ED5553-91F0-6547-ABB8-D9C439CB0D8B}"/>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3086999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1D21FB-DAFB-DF4B-B7CA-DF378245F1B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LT"/>
          </a:p>
        </p:txBody>
      </p:sp>
      <p:sp>
        <p:nvSpPr>
          <p:cNvPr id="3" name="Vertical Text Placeholder 2">
            <a:extLst>
              <a:ext uri="{FF2B5EF4-FFF2-40B4-BE49-F238E27FC236}">
                <a16:creationId xmlns:a16="http://schemas.microsoft.com/office/drawing/2014/main" id="{C7C020F6-65AA-B149-8A98-D754BD2D85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289CA0BA-7E42-374F-BCF5-EDBE9B1CAD2B}"/>
              </a:ext>
            </a:extLst>
          </p:cNvPr>
          <p:cNvSpPr>
            <a:spLocks noGrp="1"/>
          </p:cNvSpPr>
          <p:nvPr>
            <p:ph type="dt" sz="half" idx="10"/>
          </p:nvPr>
        </p:nvSpPr>
        <p:spPr/>
        <p:txBody>
          <a:bodyPr/>
          <a:lstStyle/>
          <a:p>
            <a:fld id="{5C1621EB-52E9-864A-B0F6-E4DE6976EFAF}" type="datetimeFigureOut">
              <a:t>6/9/2024</a:t>
            </a:fld>
            <a:endParaRPr lang="en-LT"/>
          </a:p>
        </p:txBody>
      </p:sp>
      <p:sp>
        <p:nvSpPr>
          <p:cNvPr id="5" name="Footer Placeholder 4">
            <a:extLst>
              <a:ext uri="{FF2B5EF4-FFF2-40B4-BE49-F238E27FC236}">
                <a16:creationId xmlns:a16="http://schemas.microsoft.com/office/drawing/2014/main" id="{6AF8169A-AD4F-B54D-BD6E-4A85F6C023AD}"/>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A467CF1D-B5A0-C945-8BEF-46A5BA8407F5}"/>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040774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BF467-98F8-1240-ACB7-FB89C8182B30}"/>
              </a:ext>
            </a:extLst>
          </p:cNvPr>
          <p:cNvSpPr>
            <a:spLocks noGrp="1"/>
          </p:cNvSpPr>
          <p:nvPr>
            <p:ph type="title"/>
          </p:nvPr>
        </p:nvSpPr>
        <p:spPr/>
        <p:txBody>
          <a:bodyPr/>
          <a:lstStyle/>
          <a:p>
            <a:r>
              <a:rPr lang="en-US"/>
              <a:t>Click to edit Master title style</a:t>
            </a:r>
            <a:endParaRPr lang="en-LT"/>
          </a:p>
        </p:txBody>
      </p:sp>
      <p:sp>
        <p:nvSpPr>
          <p:cNvPr id="3" name="Content Placeholder 2">
            <a:extLst>
              <a:ext uri="{FF2B5EF4-FFF2-40B4-BE49-F238E27FC236}">
                <a16:creationId xmlns:a16="http://schemas.microsoft.com/office/drawing/2014/main" id="{7CDF9D25-2E40-A546-8E08-F406112B18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C1978E3D-659B-5845-B58C-F7CE0FEDAC4D}"/>
              </a:ext>
            </a:extLst>
          </p:cNvPr>
          <p:cNvSpPr>
            <a:spLocks noGrp="1"/>
          </p:cNvSpPr>
          <p:nvPr>
            <p:ph type="dt" sz="half" idx="10"/>
          </p:nvPr>
        </p:nvSpPr>
        <p:spPr/>
        <p:txBody>
          <a:bodyPr/>
          <a:lstStyle/>
          <a:p>
            <a:fld id="{5C1621EB-52E9-864A-B0F6-E4DE6976EFAF}" type="datetimeFigureOut">
              <a:t>6/9/2024</a:t>
            </a:fld>
            <a:endParaRPr lang="en-LT"/>
          </a:p>
        </p:txBody>
      </p:sp>
      <p:sp>
        <p:nvSpPr>
          <p:cNvPr id="5" name="Footer Placeholder 4">
            <a:extLst>
              <a:ext uri="{FF2B5EF4-FFF2-40B4-BE49-F238E27FC236}">
                <a16:creationId xmlns:a16="http://schemas.microsoft.com/office/drawing/2014/main" id="{2FF348E1-52F7-3740-BECC-A872BC95274C}"/>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E863AFA0-CF5D-CB4F-86DA-A26B2DDDD4E4}"/>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544614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FBE51-5261-8649-BBAC-76D794105D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LT"/>
          </a:p>
        </p:txBody>
      </p:sp>
      <p:sp>
        <p:nvSpPr>
          <p:cNvPr id="3" name="Text Placeholder 2">
            <a:extLst>
              <a:ext uri="{FF2B5EF4-FFF2-40B4-BE49-F238E27FC236}">
                <a16:creationId xmlns:a16="http://schemas.microsoft.com/office/drawing/2014/main" id="{495328B6-1619-BD43-AFD5-7594537CB9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3C310A-FBFE-6A4B-94FD-CD0539AA4DB3}"/>
              </a:ext>
            </a:extLst>
          </p:cNvPr>
          <p:cNvSpPr>
            <a:spLocks noGrp="1"/>
          </p:cNvSpPr>
          <p:nvPr>
            <p:ph type="dt" sz="half" idx="10"/>
          </p:nvPr>
        </p:nvSpPr>
        <p:spPr/>
        <p:txBody>
          <a:bodyPr/>
          <a:lstStyle/>
          <a:p>
            <a:fld id="{5C1621EB-52E9-864A-B0F6-E4DE6976EFAF}" type="datetimeFigureOut">
              <a:t>6/9/2024</a:t>
            </a:fld>
            <a:endParaRPr lang="en-LT"/>
          </a:p>
        </p:txBody>
      </p:sp>
      <p:sp>
        <p:nvSpPr>
          <p:cNvPr id="5" name="Footer Placeholder 4">
            <a:extLst>
              <a:ext uri="{FF2B5EF4-FFF2-40B4-BE49-F238E27FC236}">
                <a16:creationId xmlns:a16="http://schemas.microsoft.com/office/drawing/2014/main" id="{4509B160-B8F3-9845-896E-719CFEDB9497}"/>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32CFF698-F77F-6B4B-84A3-6571531ACAB7}"/>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968971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ED5FF-D86B-9747-848F-2C768AE53E06}"/>
              </a:ext>
            </a:extLst>
          </p:cNvPr>
          <p:cNvSpPr>
            <a:spLocks noGrp="1"/>
          </p:cNvSpPr>
          <p:nvPr>
            <p:ph type="title"/>
          </p:nvPr>
        </p:nvSpPr>
        <p:spPr/>
        <p:txBody>
          <a:bodyPr/>
          <a:lstStyle/>
          <a:p>
            <a:r>
              <a:rPr lang="en-US"/>
              <a:t>Click to edit Master title style</a:t>
            </a:r>
            <a:endParaRPr lang="en-LT"/>
          </a:p>
        </p:txBody>
      </p:sp>
      <p:sp>
        <p:nvSpPr>
          <p:cNvPr id="3" name="Content Placeholder 2">
            <a:extLst>
              <a:ext uri="{FF2B5EF4-FFF2-40B4-BE49-F238E27FC236}">
                <a16:creationId xmlns:a16="http://schemas.microsoft.com/office/drawing/2014/main" id="{FF78C517-D3BF-1840-B5E3-D495BF943C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Content Placeholder 3">
            <a:extLst>
              <a:ext uri="{FF2B5EF4-FFF2-40B4-BE49-F238E27FC236}">
                <a16:creationId xmlns:a16="http://schemas.microsoft.com/office/drawing/2014/main" id="{14F0A760-A9DA-0E47-8642-F4561309DD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5" name="Date Placeholder 4">
            <a:extLst>
              <a:ext uri="{FF2B5EF4-FFF2-40B4-BE49-F238E27FC236}">
                <a16:creationId xmlns:a16="http://schemas.microsoft.com/office/drawing/2014/main" id="{58D07266-6075-214C-9A0F-1B14A182DA47}"/>
              </a:ext>
            </a:extLst>
          </p:cNvPr>
          <p:cNvSpPr>
            <a:spLocks noGrp="1"/>
          </p:cNvSpPr>
          <p:nvPr>
            <p:ph type="dt" sz="half" idx="10"/>
          </p:nvPr>
        </p:nvSpPr>
        <p:spPr/>
        <p:txBody>
          <a:bodyPr/>
          <a:lstStyle/>
          <a:p>
            <a:fld id="{5C1621EB-52E9-864A-B0F6-E4DE6976EFAF}" type="datetimeFigureOut">
              <a:t>6/9/2024</a:t>
            </a:fld>
            <a:endParaRPr lang="en-LT"/>
          </a:p>
        </p:txBody>
      </p:sp>
      <p:sp>
        <p:nvSpPr>
          <p:cNvPr id="6" name="Footer Placeholder 5">
            <a:extLst>
              <a:ext uri="{FF2B5EF4-FFF2-40B4-BE49-F238E27FC236}">
                <a16:creationId xmlns:a16="http://schemas.microsoft.com/office/drawing/2014/main" id="{4A6FDC8C-B2B0-4245-A63C-2FB5D90D3893}"/>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04EF4FA8-9897-264C-B54C-3F8F18770321}"/>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703225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2B15F-C6FA-D84D-AB7C-2B5E418D3912}"/>
              </a:ext>
            </a:extLst>
          </p:cNvPr>
          <p:cNvSpPr>
            <a:spLocks noGrp="1"/>
          </p:cNvSpPr>
          <p:nvPr>
            <p:ph type="title"/>
          </p:nvPr>
        </p:nvSpPr>
        <p:spPr>
          <a:xfrm>
            <a:off x="839788" y="365125"/>
            <a:ext cx="10515600" cy="1325563"/>
          </a:xfrm>
        </p:spPr>
        <p:txBody>
          <a:bodyPr/>
          <a:lstStyle/>
          <a:p>
            <a:r>
              <a:rPr lang="en-US"/>
              <a:t>Click to edit Master title style</a:t>
            </a:r>
            <a:endParaRPr lang="en-LT"/>
          </a:p>
        </p:txBody>
      </p:sp>
      <p:sp>
        <p:nvSpPr>
          <p:cNvPr id="3" name="Text Placeholder 2">
            <a:extLst>
              <a:ext uri="{FF2B5EF4-FFF2-40B4-BE49-F238E27FC236}">
                <a16:creationId xmlns:a16="http://schemas.microsoft.com/office/drawing/2014/main" id="{AE0F8AC2-AA47-514A-8FDD-22D9C7EA77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2D7083-810C-DE49-887E-B07C6D7484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5" name="Text Placeholder 4">
            <a:extLst>
              <a:ext uri="{FF2B5EF4-FFF2-40B4-BE49-F238E27FC236}">
                <a16:creationId xmlns:a16="http://schemas.microsoft.com/office/drawing/2014/main" id="{1778EA05-E088-664F-95B0-F7ACC95192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53E967E-B198-B644-85C4-9E2D8C07E3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7" name="Date Placeholder 6">
            <a:extLst>
              <a:ext uri="{FF2B5EF4-FFF2-40B4-BE49-F238E27FC236}">
                <a16:creationId xmlns:a16="http://schemas.microsoft.com/office/drawing/2014/main" id="{B4430866-AC10-394E-BF2C-D6905A00C0A6}"/>
              </a:ext>
            </a:extLst>
          </p:cNvPr>
          <p:cNvSpPr>
            <a:spLocks noGrp="1"/>
          </p:cNvSpPr>
          <p:nvPr>
            <p:ph type="dt" sz="half" idx="10"/>
          </p:nvPr>
        </p:nvSpPr>
        <p:spPr/>
        <p:txBody>
          <a:bodyPr/>
          <a:lstStyle/>
          <a:p>
            <a:fld id="{5C1621EB-52E9-864A-B0F6-E4DE6976EFAF}" type="datetimeFigureOut">
              <a:t>6/9/2024</a:t>
            </a:fld>
            <a:endParaRPr lang="en-LT"/>
          </a:p>
        </p:txBody>
      </p:sp>
      <p:sp>
        <p:nvSpPr>
          <p:cNvPr id="8" name="Footer Placeholder 7">
            <a:extLst>
              <a:ext uri="{FF2B5EF4-FFF2-40B4-BE49-F238E27FC236}">
                <a16:creationId xmlns:a16="http://schemas.microsoft.com/office/drawing/2014/main" id="{EA4192B9-1A8F-5643-8EDB-7F6741B9DB44}"/>
              </a:ext>
            </a:extLst>
          </p:cNvPr>
          <p:cNvSpPr>
            <a:spLocks noGrp="1"/>
          </p:cNvSpPr>
          <p:nvPr>
            <p:ph type="ftr" sz="quarter" idx="11"/>
          </p:nvPr>
        </p:nvSpPr>
        <p:spPr/>
        <p:txBody>
          <a:bodyPr/>
          <a:lstStyle/>
          <a:p>
            <a:endParaRPr lang="en-LT"/>
          </a:p>
        </p:txBody>
      </p:sp>
      <p:sp>
        <p:nvSpPr>
          <p:cNvPr id="9" name="Slide Number Placeholder 8">
            <a:extLst>
              <a:ext uri="{FF2B5EF4-FFF2-40B4-BE49-F238E27FC236}">
                <a16:creationId xmlns:a16="http://schemas.microsoft.com/office/drawing/2014/main" id="{2D7EE84F-1143-8540-BC3E-2E7FBEDE2EED}"/>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578886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BE082-AEA3-514F-B09D-1F6E78F66EFC}"/>
              </a:ext>
            </a:extLst>
          </p:cNvPr>
          <p:cNvSpPr>
            <a:spLocks noGrp="1"/>
          </p:cNvSpPr>
          <p:nvPr>
            <p:ph type="title"/>
          </p:nvPr>
        </p:nvSpPr>
        <p:spPr/>
        <p:txBody>
          <a:bodyPr/>
          <a:lstStyle/>
          <a:p>
            <a:r>
              <a:rPr lang="en-US"/>
              <a:t>Click to edit Master title style</a:t>
            </a:r>
            <a:endParaRPr lang="en-LT"/>
          </a:p>
        </p:txBody>
      </p:sp>
      <p:sp>
        <p:nvSpPr>
          <p:cNvPr id="3" name="Date Placeholder 2">
            <a:extLst>
              <a:ext uri="{FF2B5EF4-FFF2-40B4-BE49-F238E27FC236}">
                <a16:creationId xmlns:a16="http://schemas.microsoft.com/office/drawing/2014/main" id="{F491E451-9867-6C42-8057-6E95D2F362B2}"/>
              </a:ext>
            </a:extLst>
          </p:cNvPr>
          <p:cNvSpPr>
            <a:spLocks noGrp="1"/>
          </p:cNvSpPr>
          <p:nvPr>
            <p:ph type="dt" sz="half" idx="10"/>
          </p:nvPr>
        </p:nvSpPr>
        <p:spPr/>
        <p:txBody>
          <a:bodyPr/>
          <a:lstStyle/>
          <a:p>
            <a:fld id="{5C1621EB-52E9-864A-B0F6-E4DE6976EFAF}" type="datetimeFigureOut">
              <a:t>6/9/2024</a:t>
            </a:fld>
            <a:endParaRPr lang="en-LT"/>
          </a:p>
        </p:txBody>
      </p:sp>
      <p:sp>
        <p:nvSpPr>
          <p:cNvPr id="4" name="Footer Placeholder 3">
            <a:extLst>
              <a:ext uri="{FF2B5EF4-FFF2-40B4-BE49-F238E27FC236}">
                <a16:creationId xmlns:a16="http://schemas.microsoft.com/office/drawing/2014/main" id="{6AA23332-F96E-2A45-BF20-B5E13FB9400F}"/>
              </a:ext>
            </a:extLst>
          </p:cNvPr>
          <p:cNvSpPr>
            <a:spLocks noGrp="1"/>
          </p:cNvSpPr>
          <p:nvPr>
            <p:ph type="ftr" sz="quarter" idx="11"/>
          </p:nvPr>
        </p:nvSpPr>
        <p:spPr/>
        <p:txBody>
          <a:bodyPr/>
          <a:lstStyle/>
          <a:p>
            <a:endParaRPr lang="en-LT"/>
          </a:p>
        </p:txBody>
      </p:sp>
      <p:sp>
        <p:nvSpPr>
          <p:cNvPr id="5" name="Slide Number Placeholder 4">
            <a:extLst>
              <a:ext uri="{FF2B5EF4-FFF2-40B4-BE49-F238E27FC236}">
                <a16:creationId xmlns:a16="http://schemas.microsoft.com/office/drawing/2014/main" id="{B508CDD1-FCB4-B145-AA09-3E794E2376CD}"/>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60950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BC489A-8D6C-DC47-B468-186F9A4696AA}"/>
              </a:ext>
            </a:extLst>
          </p:cNvPr>
          <p:cNvSpPr>
            <a:spLocks noGrp="1"/>
          </p:cNvSpPr>
          <p:nvPr>
            <p:ph type="dt" sz="half" idx="10"/>
          </p:nvPr>
        </p:nvSpPr>
        <p:spPr/>
        <p:txBody>
          <a:bodyPr/>
          <a:lstStyle/>
          <a:p>
            <a:fld id="{5C1621EB-52E9-864A-B0F6-E4DE6976EFAF}" type="datetimeFigureOut">
              <a:t>6/9/2024</a:t>
            </a:fld>
            <a:endParaRPr lang="en-LT"/>
          </a:p>
        </p:txBody>
      </p:sp>
      <p:sp>
        <p:nvSpPr>
          <p:cNvPr id="3" name="Footer Placeholder 2">
            <a:extLst>
              <a:ext uri="{FF2B5EF4-FFF2-40B4-BE49-F238E27FC236}">
                <a16:creationId xmlns:a16="http://schemas.microsoft.com/office/drawing/2014/main" id="{87229109-1C34-5244-ADE5-222459E6E11F}"/>
              </a:ext>
            </a:extLst>
          </p:cNvPr>
          <p:cNvSpPr>
            <a:spLocks noGrp="1"/>
          </p:cNvSpPr>
          <p:nvPr>
            <p:ph type="ftr" sz="quarter" idx="11"/>
          </p:nvPr>
        </p:nvSpPr>
        <p:spPr/>
        <p:txBody>
          <a:bodyPr/>
          <a:lstStyle/>
          <a:p>
            <a:endParaRPr lang="en-LT"/>
          </a:p>
        </p:txBody>
      </p:sp>
      <p:sp>
        <p:nvSpPr>
          <p:cNvPr id="4" name="Slide Number Placeholder 3">
            <a:extLst>
              <a:ext uri="{FF2B5EF4-FFF2-40B4-BE49-F238E27FC236}">
                <a16:creationId xmlns:a16="http://schemas.microsoft.com/office/drawing/2014/main" id="{2F09E646-008A-3748-BCE2-BCCC6ED324DA}"/>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1459180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4E5A1-F2E4-4441-8387-1A6E6B2073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LT"/>
          </a:p>
        </p:txBody>
      </p:sp>
      <p:sp>
        <p:nvSpPr>
          <p:cNvPr id="3" name="Content Placeholder 2">
            <a:extLst>
              <a:ext uri="{FF2B5EF4-FFF2-40B4-BE49-F238E27FC236}">
                <a16:creationId xmlns:a16="http://schemas.microsoft.com/office/drawing/2014/main" id="{77ADA04F-4005-F044-8FE5-2EC8060FA3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Text Placeholder 3">
            <a:extLst>
              <a:ext uri="{FF2B5EF4-FFF2-40B4-BE49-F238E27FC236}">
                <a16:creationId xmlns:a16="http://schemas.microsoft.com/office/drawing/2014/main" id="{625CDADC-814E-244E-B9E5-2C9051426D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33663C-1FF4-3D4E-854F-A5AA4B8A5D1C}"/>
              </a:ext>
            </a:extLst>
          </p:cNvPr>
          <p:cNvSpPr>
            <a:spLocks noGrp="1"/>
          </p:cNvSpPr>
          <p:nvPr>
            <p:ph type="dt" sz="half" idx="10"/>
          </p:nvPr>
        </p:nvSpPr>
        <p:spPr/>
        <p:txBody>
          <a:bodyPr/>
          <a:lstStyle/>
          <a:p>
            <a:fld id="{5C1621EB-52E9-864A-B0F6-E4DE6976EFAF}" type="datetimeFigureOut">
              <a:t>6/9/2024</a:t>
            </a:fld>
            <a:endParaRPr lang="en-LT"/>
          </a:p>
        </p:txBody>
      </p:sp>
      <p:sp>
        <p:nvSpPr>
          <p:cNvPr id="6" name="Footer Placeholder 5">
            <a:extLst>
              <a:ext uri="{FF2B5EF4-FFF2-40B4-BE49-F238E27FC236}">
                <a16:creationId xmlns:a16="http://schemas.microsoft.com/office/drawing/2014/main" id="{40040EC2-135F-FE46-92F3-F3CD1E63A0FF}"/>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1F4625FC-8AEA-F74B-9DD8-E453DBA5FB9A}"/>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8440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E0717-7D74-B44F-9E66-235930CCAE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LT"/>
          </a:p>
        </p:txBody>
      </p:sp>
      <p:sp>
        <p:nvSpPr>
          <p:cNvPr id="3" name="Picture Placeholder 2">
            <a:extLst>
              <a:ext uri="{FF2B5EF4-FFF2-40B4-BE49-F238E27FC236}">
                <a16:creationId xmlns:a16="http://schemas.microsoft.com/office/drawing/2014/main" id="{E290095B-B62E-3C44-845A-8D31260A60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LT"/>
          </a:p>
        </p:txBody>
      </p:sp>
      <p:sp>
        <p:nvSpPr>
          <p:cNvPr id="4" name="Text Placeholder 3">
            <a:extLst>
              <a:ext uri="{FF2B5EF4-FFF2-40B4-BE49-F238E27FC236}">
                <a16:creationId xmlns:a16="http://schemas.microsoft.com/office/drawing/2014/main" id="{62AA383A-A1BD-3449-AEF4-F5EB7E8FAA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2DE627-2BED-3549-9D80-6D0263AB61D7}"/>
              </a:ext>
            </a:extLst>
          </p:cNvPr>
          <p:cNvSpPr>
            <a:spLocks noGrp="1"/>
          </p:cNvSpPr>
          <p:nvPr>
            <p:ph type="dt" sz="half" idx="10"/>
          </p:nvPr>
        </p:nvSpPr>
        <p:spPr/>
        <p:txBody>
          <a:bodyPr/>
          <a:lstStyle/>
          <a:p>
            <a:fld id="{5C1621EB-52E9-864A-B0F6-E4DE6976EFAF}" type="datetimeFigureOut">
              <a:t>6/9/2024</a:t>
            </a:fld>
            <a:endParaRPr lang="en-LT"/>
          </a:p>
        </p:txBody>
      </p:sp>
      <p:sp>
        <p:nvSpPr>
          <p:cNvPr id="6" name="Footer Placeholder 5">
            <a:extLst>
              <a:ext uri="{FF2B5EF4-FFF2-40B4-BE49-F238E27FC236}">
                <a16:creationId xmlns:a16="http://schemas.microsoft.com/office/drawing/2014/main" id="{6E475BC9-5EA8-9D48-A131-684734B30FE7}"/>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C47BAA5F-2F19-D749-8E4B-44ABBE824FA0}"/>
              </a:ext>
            </a:extLst>
          </p:cNvPr>
          <p:cNvSpPr>
            <a:spLocks noGrp="1"/>
          </p:cNvSpPr>
          <p:nvPr>
            <p:ph type="sldNum" sz="quarter" idx="12"/>
          </p:nvPr>
        </p:nvSpPr>
        <p:spPr/>
        <p:txBody>
          <a:bodyPr/>
          <a:lstStyle/>
          <a:p>
            <a:fld id="{BD72A2A8-704E-EF48-80AE-D3783EE37A42}" type="slidenum">
              <a:t>‹#›</a:t>
            </a:fld>
            <a:endParaRPr lang="en-LT"/>
          </a:p>
        </p:txBody>
      </p:sp>
    </p:spTree>
    <p:extLst>
      <p:ext uri="{BB962C8B-B14F-4D97-AF65-F5344CB8AC3E}">
        <p14:creationId xmlns:p14="http://schemas.microsoft.com/office/powerpoint/2010/main" val="2882049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AAB91E-8D3B-5049-91E0-681A6BD550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LT"/>
          </a:p>
        </p:txBody>
      </p:sp>
      <p:sp>
        <p:nvSpPr>
          <p:cNvPr id="3" name="Text Placeholder 2">
            <a:extLst>
              <a:ext uri="{FF2B5EF4-FFF2-40B4-BE49-F238E27FC236}">
                <a16:creationId xmlns:a16="http://schemas.microsoft.com/office/drawing/2014/main" id="{7EC0D1AD-7B0F-C243-8060-E31261F402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40B009B1-730F-3948-AFDB-A7D2295142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1621EB-52E9-864A-B0F6-E4DE6976EFAF}" type="datetimeFigureOut">
              <a:t>6/9/2024</a:t>
            </a:fld>
            <a:endParaRPr lang="en-LT"/>
          </a:p>
        </p:txBody>
      </p:sp>
      <p:sp>
        <p:nvSpPr>
          <p:cNvPr id="5" name="Footer Placeholder 4">
            <a:extLst>
              <a:ext uri="{FF2B5EF4-FFF2-40B4-BE49-F238E27FC236}">
                <a16:creationId xmlns:a16="http://schemas.microsoft.com/office/drawing/2014/main" id="{3E368CD1-C846-864B-8FF5-193D2956B8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LT"/>
          </a:p>
        </p:txBody>
      </p:sp>
      <p:sp>
        <p:nvSpPr>
          <p:cNvPr id="6" name="Slide Number Placeholder 5">
            <a:extLst>
              <a:ext uri="{FF2B5EF4-FFF2-40B4-BE49-F238E27FC236}">
                <a16:creationId xmlns:a16="http://schemas.microsoft.com/office/drawing/2014/main" id="{9B75D875-456D-074B-9AD9-F14C62DF54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72A2A8-704E-EF48-80AE-D3783EE37A42}" type="slidenum">
              <a:t>‹#›</a:t>
            </a:fld>
            <a:endParaRPr lang="en-LT"/>
          </a:p>
        </p:txBody>
      </p:sp>
    </p:spTree>
    <p:extLst>
      <p:ext uri="{BB962C8B-B14F-4D97-AF65-F5344CB8AC3E}">
        <p14:creationId xmlns:p14="http://schemas.microsoft.com/office/powerpoint/2010/main" val="26700814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2.png"/><Relationship Id="rId12" Type="http://schemas.openxmlformats.org/officeDocument/2006/relationships/slide" Target="slide10.xml"/><Relationship Id="rId2" Type="http://schemas.openxmlformats.org/officeDocument/2006/relationships/notesSlide" Target="../notesSlides/notesSlide1.xml"/><Relationship Id="rId16"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slide" Target="slide2.xml"/><Relationship Id="rId11" Type="http://schemas.openxmlformats.org/officeDocument/2006/relationships/image" Target="../media/image4.png"/><Relationship Id="rId5" Type="http://schemas.openxmlformats.org/officeDocument/2006/relationships/image" Target="../media/image2.png"/><Relationship Id="rId15" Type="http://schemas.openxmlformats.org/officeDocument/2006/relationships/slide" Target="slide13.xml"/><Relationship Id="rId10" Type="http://schemas.openxmlformats.org/officeDocument/2006/relationships/image" Target="../media/image30.png"/><Relationship Id="rId4" Type="http://schemas.microsoft.com/office/2007/relationships/hdphoto" Target="../media/hdphoto1.wdp"/><Relationship Id="rId9" Type="http://schemas.openxmlformats.org/officeDocument/2006/relationships/slide" Target="slide5.xml"/><Relationship Id="rId1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9.png"/><Relationship Id="rId5" Type="http://schemas.microsoft.com/office/2007/relationships/hdphoto" Target="../media/hdphoto4.wdp"/><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6.wdp"/><Relationship Id="rId5" Type="http://schemas.openxmlformats.org/officeDocument/2006/relationships/image" Target="../media/image25.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32.svg"/><Relationship Id="rId3" Type="http://schemas.microsoft.com/office/2007/relationships/hdphoto" Target="../media/hdphoto7.wdp"/><Relationship Id="rId7"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hyperlink" Target="https://www.instagram.com/ioannis.maras/" TargetMode="External"/><Relationship Id="rId11" Type="http://schemas.openxmlformats.org/officeDocument/2006/relationships/image" Target="../media/image34.png"/><Relationship Id="rId5" Type="http://schemas.openxmlformats.org/officeDocument/2006/relationships/hyperlink" Target="https://github.com/IoannisMaras/" TargetMode="External"/><Relationship Id="rId10" Type="http://schemas.openxmlformats.org/officeDocument/2006/relationships/image" Target="../media/image33.png"/><Relationship Id="rId4" Type="http://schemas.openxmlformats.org/officeDocument/2006/relationships/hyperlink" Target="https://pptskill.com/custom-ppt" TargetMode="External"/><Relationship Id="rId9" Type="http://schemas.openxmlformats.org/officeDocument/2006/relationships/hyperlink" Target="https://www.linkedin.com/in/maras-ioannis/"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32.svg"/><Relationship Id="rId3" Type="http://schemas.microsoft.com/office/2007/relationships/hdphoto" Target="../media/hdphoto7.wdp"/><Relationship Id="rId7"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hyperlink" Target="https://www.instagram.com/ioannis.maras/" TargetMode="External"/><Relationship Id="rId11" Type="http://schemas.openxmlformats.org/officeDocument/2006/relationships/image" Target="../media/image33.png"/><Relationship Id="rId5" Type="http://schemas.openxmlformats.org/officeDocument/2006/relationships/hyperlink" Target="https://github.com/IoannisMaras/" TargetMode="External"/><Relationship Id="rId10" Type="http://schemas.openxmlformats.org/officeDocument/2006/relationships/hyperlink" Target="https://www.linkedin.com/in/maras-ioannis/" TargetMode="External"/><Relationship Id="rId4" Type="http://schemas.openxmlformats.org/officeDocument/2006/relationships/hyperlink" Target="https://pptskill.com/custom-ppt" TargetMode="External"/><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microsoft.com/office/2007/relationships/hdphoto" Target="../media/hdphoto2.wdp"/><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3.png"/><Relationship Id="rId5" Type="http://schemas.microsoft.com/office/2007/relationships/hdphoto" Target="../media/hdphoto3.wdp"/><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17727F2-87E1-463E-39C5-FA3186ACB2C6}"/>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6000" contrast="-40000"/>
                    </a14:imgEffect>
                  </a14:imgLayer>
                </a14:imgProps>
              </a:ext>
            </a:extLst>
          </a:blip>
          <a:srcRect t="5273" b="22064"/>
          <a:stretch/>
        </p:blipFill>
        <p:spPr>
          <a:xfrm>
            <a:off x="0" y="0"/>
            <a:ext cx="12225575" cy="6858000"/>
          </a:xfrm>
          <a:prstGeom prst="rect">
            <a:avLst/>
          </a:prstGeom>
        </p:spPr>
      </p:pic>
      <p:cxnSp>
        <p:nvCxnSpPr>
          <p:cNvPr id="7" name="Straight Connector 6">
            <a:extLst>
              <a:ext uri="{FF2B5EF4-FFF2-40B4-BE49-F238E27FC236}">
                <a16:creationId xmlns:a16="http://schemas.microsoft.com/office/drawing/2014/main" id="{4AFAC6AD-E06A-BD4A-AB39-35849B2BFA2D}"/>
              </a:ext>
            </a:extLst>
          </p:cNvPr>
          <p:cNvCxnSpPr>
            <a:cxnSpLocks/>
          </p:cNvCxnSpPr>
          <p:nvPr/>
        </p:nvCxnSpPr>
        <p:spPr>
          <a:xfrm flipV="1">
            <a:off x="2955636" y="4821150"/>
            <a:ext cx="2400294" cy="482473"/>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a:extLst>
              <a:ext uri="{FF2B5EF4-FFF2-40B4-BE49-F238E27FC236}">
                <a16:creationId xmlns:a16="http://schemas.microsoft.com/office/drawing/2014/main" id="{70ECD39E-EC9A-954A-B4CF-9BCD99C8CFAE}"/>
              </a:ext>
            </a:extLst>
          </p:cNvPr>
          <p:cNvCxnSpPr>
            <a:cxnSpLocks/>
          </p:cNvCxnSpPr>
          <p:nvPr/>
        </p:nvCxnSpPr>
        <p:spPr>
          <a:xfrm flipH="1" flipV="1">
            <a:off x="7070430" y="4821150"/>
            <a:ext cx="1690271" cy="775840"/>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p:sp>
        <p:nvSpPr>
          <p:cNvPr id="24" name="Rectangle 23">
            <a:extLst>
              <a:ext uri="{FF2B5EF4-FFF2-40B4-BE49-F238E27FC236}">
                <a16:creationId xmlns:a16="http://schemas.microsoft.com/office/drawing/2014/main" id="{05D0BD90-6384-4F42-BDBE-A945AF012A9F}"/>
              </a:ext>
            </a:extLst>
          </p:cNvPr>
          <p:cNvSpPr/>
          <p:nvPr/>
        </p:nvSpPr>
        <p:spPr>
          <a:xfrm>
            <a:off x="5142858" y="385357"/>
            <a:ext cx="1906291" cy="923330"/>
          </a:xfrm>
          <a:prstGeom prst="rect">
            <a:avLst/>
          </a:prstGeom>
        </p:spPr>
        <p:txBody>
          <a:bodyPr wrap="none">
            <a:spAutoFit/>
          </a:bodyPr>
          <a:lstStyle/>
          <a:p>
            <a:pPr algn="ctr"/>
            <a:r>
              <a:rPr lang="en-US" sz="5400" b="1" spc="300" dirty="0">
                <a:solidFill>
                  <a:schemeClr val="bg1"/>
                </a:solidFill>
                <a:effectLst>
                  <a:outerShdw blurRad="292100" sx="102000" sy="102000" algn="ctr" rotWithShape="0">
                    <a:prstClr val="black">
                      <a:alpha val="52000"/>
                    </a:prstClr>
                  </a:outerShdw>
                </a:effectLst>
                <a:latin typeface="Montserrat" panose="00000500000000000000" pitchFamily="2" charset="0"/>
              </a:rPr>
              <a:t>ITFA</a:t>
            </a:r>
            <a:endParaRPr lang="en-LT" sz="5400" b="1" spc="300" dirty="0">
              <a:solidFill>
                <a:schemeClr val="bg1"/>
              </a:solidFill>
              <a:effectLst>
                <a:outerShdw blurRad="292100" sx="102000" sy="102000" algn="ctr" rotWithShape="0">
                  <a:prstClr val="black">
                    <a:alpha val="52000"/>
                  </a:prstClr>
                </a:outerShdw>
              </a:effectLst>
              <a:latin typeface="Montserrat" panose="00000500000000000000" pitchFamily="2" charset="0"/>
            </a:endParaRPr>
          </a:p>
        </p:txBody>
      </p:sp>
      <p:sp>
        <p:nvSpPr>
          <p:cNvPr id="25" name="Rectangle 24">
            <a:extLst>
              <a:ext uri="{FF2B5EF4-FFF2-40B4-BE49-F238E27FC236}">
                <a16:creationId xmlns:a16="http://schemas.microsoft.com/office/drawing/2014/main" id="{7D1D4DDA-3BA2-7F47-974A-FC6F909C89E4}"/>
              </a:ext>
            </a:extLst>
          </p:cNvPr>
          <p:cNvSpPr/>
          <p:nvPr/>
        </p:nvSpPr>
        <p:spPr>
          <a:xfrm>
            <a:off x="3893325" y="1179600"/>
            <a:ext cx="4405373" cy="400110"/>
          </a:xfrm>
          <a:prstGeom prst="rect">
            <a:avLst/>
          </a:prstGeom>
        </p:spPr>
        <p:txBody>
          <a:bodyPr wrap="none">
            <a:spAutoFit/>
          </a:bodyPr>
          <a:lstStyle/>
          <a:p>
            <a:pPr algn="ctr"/>
            <a:r>
              <a:rPr lang="en-US" sz="2000" spc="300" dirty="0">
                <a:solidFill>
                  <a:schemeClr val="bg1"/>
                </a:solidFill>
                <a:effectLst>
                  <a:outerShdw blurRad="292100" sx="102000" sy="102000" algn="ctr" rotWithShape="0">
                    <a:prstClr val="black">
                      <a:alpha val="52000"/>
                    </a:prstClr>
                  </a:outerShdw>
                </a:effectLst>
                <a:latin typeface="Montserrat" panose="00000500000000000000" pitchFamily="2" charset="0"/>
              </a:rPr>
              <a:t>Intelligent Tax Filing App</a:t>
            </a:r>
            <a:endParaRPr lang="en-LT" sz="2000" spc="300" dirty="0">
              <a:solidFill>
                <a:schemeClr val="bg1"/>
              </a:solidFill>
              <a:effectLst>
                <a:outerShdw blurRad="292100" sx="102000" sy="102000" algn="ctr" rotWithShape="0">
                  <a:prstClr val="black">
                    <a:alpha val="52000"/>
                  </a:prstClr>
                </a:outerShdw>
              </a:effectLst>
              <a:latin typeface="Montserrat" panose="00000500000000000000" pitchFamily="2" charset="0"/>
            </a:endParaRPr>
          </a:p>
        </p:txBody>
      </p:sp>
      <p:cxnSp>
        <p:nvCxnSpPr>
          <p:cNvPr id="28" name="Straight Connector 27">
            <a:extLst>
              <a:ext uri="{FF2B5EF4-FFF2-40B4-BE49-F238E27FC236}">
                <a16:creationId xmlns:a16="http://schemas.microsoft.com/office/drawing/2014/main" id="{0DF68F12-370D-1E45-B388-B3EB7E9D3A9F}"/>
              </a:ext>
            </a:extLst>
          </p:cNvPr>
          <p:cNvCxnSpPr>
            <a:cxnSpLocks/>
          </p:cNvCxnSpPr>
          <p:nvPr/>
        </p:nvCxnSpPr>
        <p:spPr>
          <a:xfrm flipH="1">
            <a:off x="9769886" y="2567259"/>
            <a:ext cx="766442" cy="2020546"/>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psez="http://schemas.microsoft.com/office/powerpoint/2016/sectionzoom">
        <mc:Choice Requires="psez">
          <p:graphicFrame>
            <p:nvGraphicFramePr>
              <p:cNvPr id="5" name="Ζουμ ενότητας 4">
                <a:extLst>
                  <a:ext uri="{FF2B5EF4-FFF2-40B4-BE49-F238E27FC236}">
                    <a16:creationId xmlns:a16="http://schemas.microsoft.com/office/drawing/2014/main" id="{BC90B74A-E2F4-624D-6B37-8A31B64E042B}"/>
                  </a:ext>
                </a:extLst>
              </p:cNvPr>
              <p:cNvGraphicFramePr>
                <a:graphicFrameLocks noChangeAspect="1"/>
              </p:cNvGraphicFramePr>
              <p:nvPr>
                <p:extLst>
                  <p:ext uri="{D42A27DB-BD31-4B8C-83A1-F6EECF244321}">
                    <p14:modId xmlns:p14="http://schemas.microsoft.com/office/powerpoint/2010/main" val="2381212"/>
                  </p:ext>
                </p:extLst>
              </p:nvPr>
            </p:nvGraphicFramePr>
            <p:xfrm>
              <a:off x="146429" y="4294438"/>
              <a:ext cx="3588213" cy="2018370"/>
            </p:xfrm>
            <a:graphic>
              <a:graphicData uri="http://schemas.microsoft.com/office/powerpoint/2016/sectionzoom">
                <psez:sectionZm>
                  <psez:sectionZmObj sectionId="{34C61D3D-3DDA-8544-919D-38908B71CF6E}">
                    <psez:zmPr id="{7457F7C7-6746-4F3F-B067-3D576E590CA6}" transitionDur="1000" showBg="0">
                      <p166:blipFill xmlns:p166="http://schemas.microsoft.com/office/powerpoint/2016/6/main">
                        <a:blip r:embed="rId5"/>
                        <a:stretch>
                          <a:fillRect/>
                        </a:stretch>
                      </p166:blipFill>
                      <p166:spPr xmlns:p166="http://schemas.microsoft.com/office/powerpoint/2016/6/main">
                        <a:xfrm>
                          <a:off x="0" y="0"/>
                          <a:ext cx="3588213" cy="2018370"/>
                        </a:xfrm>
                        <a:prstGeom prst="rect">
                          <a:avLst/>
                        </a:prstGeom>
                      </p166:spPr>
                    </psez:zmPr>
                  </psez:sectionZmObj>
                </psez:sectionZm>
              </a:graphicData>
            </a:graphic>
          </p:graphicFrame>
        </mc:Choice>
        <mc:Fallback xmlns="">
          <p:pic>
            <p:nvPicPr>
              <p:cNvPr id="5" name="Ζουμ ενότητας 4">
                <a:hlinkClick r:id="rId6" action="ppaction://hlinksldjump"/>
                <a:extLst>
                  <a:ext uri="{FF2B5EF4-FFF2-40B4-BE49-F238E27FC236}">
                    <a16:creationId xmlns:a16="http://schemas.microsoft.com/office/drawing/2014/main" id="{BC90B74A-E2F4-624D-6B37-8A31B64E042B}"/>
                  </a:ext>
                </a:extLst>
              </p:cNvPr>
              <p:cNvPicPr>
                <a:picLocks noGrp="1" noRot="1" noChangeAspect="1" noMove="1" noResize="1" noEditPoints="1" noAdjustHandles="1" noChangeArrowheads="1" noChangeShapeType="1"/>
              </p:cNvPicPr>
              <p:nvPr/>
            </p:nvPicPr>
            <p:blipFill>
              <a:blip r:embed="rId7"/>
              <a:stretch>
                <a:fillRect/>
              </a:stretch>
            </p:blipFill>
            <p:spPr>
              <a:xfrm>
                <a:off x="146429" y="4294438"/>
                <a:ext cx="3588213" cy="201837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1" name="Ζουμ ενότητας 10">
                <a:extLst>
                  <a:ext uri="{FF2B5EF4-FFF2-40B4-BE49-F238E27FC236}">
                    <a16:creationId xmlns:a16="http://schemas.microsoft.com/office/drawing/2014/main" id="{FC6A759D-A256-6BBE-0C41-56C7DD974932}"/>
                  </a:ext>
                </a:extLst>
              </p:cNvPr>
              <p:cNvGraphicFramePr>
                <a:graphicFrameLocks noChangeAspect="1"/>
              </p:cNvGraphicFramePr>
              <p:nvPr>
                <p:extLst>
                  <p:ext uri="{D42A27DB-BD31-4B8C-83A1-F6EECF244321}">
                    <p14:modId xmlns:p14="http://schemas.microsoft.com/office/powerpoint/2010/main" val="2396466086"/>
                  </p:ext>
                </p:extLst>
              </p:nvPr>
            </p:nvGraphicFramePr>
            <p:xfrm>
              <a:off x="4676554" y="3882490"/>
              <a:ext cx="3146646" cy="1714500"/>
            </p:xfrm>
            <a:graphic>
              <a:graphicData uri="http://schemas.microsoft.com/office/powerpoint/2016/sectionzoom">
                <psez:sectionZm>
                  <psez:sectionZmObj sectionId="{DBB0F080-D76F-2449-A8A8-97428CE5CDE4}">
                    <psez:zmPr id="{54137F6B-5982-4616-B3BD-B010EAFCE8E5}" transitionDur="1000" showBg="0">
                      <p166:blipFill xmlns:p166="http://schemas.microsoft.com/office/powerpoint/2016/6/main">
                        <a:blip r:embed="rId8"/>
                        <a:stretch>
                          <a:fillRect/>
                        </a:stretch>
                      </p166:blipFill>
                      <p166:spPr xmlns:p166="http://schemas.microsoft.com/office/powerpoint/2016/6/main">
                        <a:xfrm>
                          <a:off x="0" y="0"/>
                          <a:ext cx="3146646" cy="1714500"/>
                        </a:xfrm>
                        <a:prstGeom prst="rect">
                          <a:avLst/>
                        </a:prstGeom>
                      </p166:spPr>
                    </psez:zmPr>
                  </psez:sectionZmObj>
                </psez:sectionZm>
              </a:graphicData>
            </a:graphic>
          </p:graphicFrame>
        </mc:Choice>
        <mc:Fallback xmlns="">
          <p:pic>
            <p:nvPicPr>
              <p:cNvPr id="11" name="Ζουμ ενότητας 10">
                <a:hlinkClick r:id="rId9" action="ppaction://hlinksldjump"/>
                <a:extLst>
                  <a:ext uri="{FF2B5EF4-FFF2-40B4-BE49-F238E27FC236}">
                    <a16:creationId xmlns:a16="http://schemas.microsoft.com/office/drawing/2014/main" id="{FC6A759D-A256-6BBE-0C41-56C7DD974932}"/>
                  </a:ext>
                </a:extLst>
              </p:cNvPr>
              <p:cNvPicPr>
                <a:picLocks noGrp="1" noRot="1" noChangeAspect="1" noMove="1" noResize="1" noEditPoints="1" noAdjustHandles="1" noChangeArrowheads="1" noChangeShapeType="1"/>
              </p:cNvPicPr>
              <p:nvPr/>
            </p:nvPicPr>
            <p:blipFill>
              <a:blip r:embed="rId10"/>
              <a:stretch>
                <a:fillRect/>
              </a:stretch>
            </p:blipFill>
            <p:spPr>
              <a:xfrm>
                <a:off x="4676554" y="3882490"/>
                <a:ext cx="3146646"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5" name="Ζουμ ενότητας 14">
                <a:extLst>
                  <a:ext uri="{FF2B5EF4-FFF2-40B4-BE49-F238E27FC236}">
                    <a16:creationId xmlns:a16="http://schemas.microsoft.com/office/drawing/2014/main" id="{966B72D6-9E39-5D0B-6802-13E0CB42AC97}"/>
                  </a:ext>
                </a:extLst>
              </p:cNvPr>
              <p:cNvGraphicFramePr>
                <a:graphicFrameLocks noChangeAspect="1"/>
              </p:cNvGraphicFramePr>
              <p:nvPr>
                <p:extLst>
                  <p:ext uri="{D42A27DB-BD31-4B8C-83A1-F6EECF244321}">
                    <p14:modId xmlns:p14="http://schemas.microsoft.com/office/powerpoint/2010/main" val="3865019820"/>
                  </p:ext>
                </p:extLst>
              </p:nvPr>
            </p:nvGraphicFramePr>
            <p:xfrm>
              <a:off x="7868457" y="4583190"/>
              <a:ext cx="3894078" cy="2190419"/>
            </p:xfrm>
            <a:graphic>
              <a:graphicData uri="http://schemas.microsoft.com/office/powerpoint/2016/sectionzoom">
                <psez:sectionZm>
                  <psez:sectionZmObj sectionId="{D01103C6-D9B4-874A-903D-1D54C47D2E73}">
                    <psez:zmPr id="{9D4DA82A-C0D7-4534-A582-FC56B1D6B1F0}" transitionDur="1000" showBg="0">
                      <p166:blipFill xmlns:p166="http://schemas.microsoft.com/office/powerpoint/2016/6/main">
                        <a:blip r:embed="rId11"/>
                        <a:stretch>
                          <a:fillRect/>
                        </a:stretch>
                      </p166:blipFill>
                      <p166:spPr xmlns:p166="http://schemas.microsoft.com/office/powerpoint/2016/6/main">
                        <a:xfrm>
                          <a:off x="0" y="0"/>
                          <a:ext cx="3894078" cy="2190419"/>
                        </a:xfrm>
                        <a:prstGeom prst="rect">
                          <a:avLst/>
                        </a:prstGeom>
                      </p166:spPr>
                    </psez:zmPr>
                  </psez:sectionZmObj>
                </psez:sectionZm>
              </a:graphicData>
            </a:graphic>
          </p:graphicFrame>
        </mc:Choice>
        <mc:Fallback xmlns="">
          <p:pic>
            <p:nvPicPr>
              <p:cNvPr id="15" name="Ζουμ ενότητας 14">
                <a:hlinkClick r:id="rId12" action="ppaction://hlinksldjump"/>
                <a:extLst>
                  <a:ext uri="{FF2B5EF4-FFF2-40B4-BE49-F238E27FC236}">
                    <a16:creationId xmlns:a16="http://schemas.microsoft.com/office/drawing/2014/main" id="{966B72D6-9E39-5D0B-6802-13E0CB42AC97}"/>
                  </a:ext>
                </a:extLst>
              </p:cNvPr>
              <p:cNvPicPr>
                <a:picLocks noGrp="1" noRot="1" noChangeAspect="1" noMove="1" noResize="1" noEditPoints="1" noAdjustHandles="1" noChangeArrowheads="1" noChangeShapeType="1"/>
              </p:cNvPicPr>
              <p:nvPr/>
            </p:nvPicPr>
            <p:blipFill>
              <a:blip r:embed="rId13"/>
              <a:stretch>
                <a:fillRect/>
              </a:stretch>
            </p:blipFill>
            <p:spPr>
              <a:xfrm>
                <a:off x="7868457" y="4583190"/>
                <a:ext cx="3894078" cy="2190419"/>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8" name="Ζουμ ενότητας 17">
                <a:extLst>
                  <a:ext uri="{FF2B5EF4-FFF2-40B4-BE49-F238E27FC236}">
                    <a16:creationId xmlns:a16="http://schemas.microsoft.com/office/drawing/2014/main" id="{C8979847-4767-A70F-82BD-DA85D5724298}"/>
                  </a:ext>
                </a:extLst>
              </p:cNvPr>
              <p:cNvGraphicFramePr>
                <a:graphicFrameLocks noChangeAspect="1"/>
              </p:cNvGraphicFramePr>
              <p:nvPr>
                <p:extLst>
                  <p:ext uri="{D42A27DB-BD31-4B8C-83A1-F6EECF244321}">
                    <p14:modId xmlns:p14="http://schemas.microsoft.com/office/powerpoint/2010/main" val="810479494"/>
                  </p:ext>
                </p:extLst>
              </p:nvPr>
            </p:nvGraphicFramePr>
            <p:xfrm>
              <a:off x="8368287" y="22069"/>
              <a:ext cx="4576330" cy="2574186"/>
            </p:xfrm>
            <a:graphic>
              <a:graphicData uri="http://schemas.microsoft.com/office/powerpoint/2016/sectionzoom">
                <psez:sectionZm>
                  <psez:sectionZmObj sectionId="{17ED8106-7472-CA40-A9D6-5927206203E6}">
                    <psez:zmPr id="{2A6A90AA-4412-41DC-9186-F1AD7949D63E}" transitionDur="1000" showBg="0">
                      <p166:blipFill xmlns:p166="http://schemas.microsoft.com/office/powerpoint/2016/6/main">
                        <a:blip r:embed="rId14"/>
                        <a:stretch>
                          <a:fillRect/>
                        </a:stretch>
                      </p166:blipFill>
                      <p166:spPr xmlns:p166="http://schemas.microsoft.com/office/powerpoint/2016/6/main">
                        <a:xfrm>
                          <a:off x="0" y="0"/>
                          <a:ext cx="4576330" cy="2574186"/>
                        </a:xfrm>
                        <a:prstGeom prst="rect">
                          <a:avLst/>
                        </a:prstGeom>
                      </p166:spPr>
                    </psez:zmPr>
                  </psez:sectionZmObj>
                </psez:sectionZm>
              </a:graphicData>
            </a:graphic>
          </p:graphicFrame>
        </mc:Choice>
        <mc:Fallback xmlns="">
          <p:pic>
            <p:nvPicPr>
              <p:cNvPr id="18" name="Ζουμ ενότητας 17">
                <a:hlinkClick r:id="rId15" action="ppaction://hlinksldjump"/>
                <a:extLst>
                  <a:ext uri="{FF2B5EF4-FFF2-40B4-BE49-F238E27FC236}">
                    <a16:creationId xmlns:a16="http://schemas.microsoft.com/office/drawing/2014/main" id="{C8979847-4767-A70F-82BD-DA85D5724298}"/>
                  </a:ext>
                </a:extLst>
              </p:cNvPr>
              <p:cNvPicPr>
                <a:picLocks noGrp="1" noRot="1" noChangeAspect="1" noMove="1" noResize="1" noEditPoints="1" noAdjustHandles="1" noChangeArrowheads="1" noChangeShapeType="1"/>
              </p:cNvPicPr>
              <p:nvPr/>
            </p:nvPicPr>
            <p:blipFill>
              <a:blip r:embed="rId16"/>
              <a:stretch>
                <a:fillRect/>
              </a:stretch>
            </p:blipFill>
            <p:spPr>
              <a:xfrm>
                <a:off x="8368287" y="22069"/>
                <a:ext cx="4576330" cy="2574186"/>
              </a:xfrm>
              <a:prstGeom prst="rect">
                <a:avLst/>
              </a:prstGeom>
            </p:spPr>
          </p:pic>
        </mc:Fallback>
      </mc:AlternateContent>
    </p:spTree>
    <p:extLst>
      <p:ext uri="{BB962C8B-B14F-4D97-AF65-F5344CB8AC3E}">
        <p14:creationId xmlns:p14="http://schemas.microsoft.com/office/powerpoint/2010/main" val="238535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nodeType="withEffect">
                                  <p:stCondLst>
                                    <p:cond delay="0"/>
                                  </p:stCondLst>
                                  <p:childTnLst>
                                    <p:animScale>
                                      <p:cBhvr>
                                        <p:cTn id="6" dur="4000" fill="hold"/>
                                        <p:tgtEl>
                                          <p:spTgt spid="10"/>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1" y="3632927"/>
            <a:ext cx="6296718"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LT" sz="60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AI</a:t>
            </a:r>
            <a:r>
              <a:rPr kumimoji="0" lang="en-US" sz="60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 </a:t>
            </a:r>
            <a:r>
              <a:rPr kumimoji="0" lang="en-LT" sz="60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INTEGRATION</a:t>
            </a:r>
          </a:p>
        </p:txBody>
      </p:sp>
      <p:pic>
        <p:nvPicPr>
          <p:cNvPr id="6" name="Graphic 5">
            <a:extLst>
              <a:ext uri="{FF2B5EF4-FFF2-40B4-BE49-F238E27FC236}">
                <a16:creationId xmlns:a16="http://schemas.microsoft.com/office/drawing/2014/main" id="{CEB538FE-34FC-714C-8121-3DEF7E6B040F}"/>
              </a:ext>
            </a:extLst>
          </p:cNvPr>
          <p:cNvPicPr>
            <a:picLocks noChangeAspect="1"/>
          </p:cNvPicPr>
          <p:nvPr/>
        </p:nvPicPr>
        <p:blipFill>
          <a:blip r:embed="rId2"/>
          <a:srcRect/>
          <a:stretch/>
        </p:blipFill>
        <p:spPr>
          <a:xfrm>
            <a:off x="4534946" y="545275"/>
            <a:ext cx="3122108" cy="3122108"/>
          </a:xfrm>
          <a:prstGeom prst="rect">
            <a:avLst/>
          </a:prstGeom>
        </p:spPr>
      </p:pic>
    </p:spTree>
    <p:extLst>
      <p:ext uri="{BB962C8B-B14F-4D97-AF65-F5344CB8AC3E}">
        <p14:creationId xmlns:p14="http://schemas.microsoft.com/office/powerpoint/2010/main" val="3341998466"/>
      </p:ext>
    </p:extLst>
  </p:cSld>
  <p:clrMapOvr>
    <a:masterClrMapping/>
  </p:clrMapOvr>
  <p:transition spd="slow" advTm="0"/>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7E6FB2E9-7E21-1A4B-B7D9-51B1351B358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44000"/>
                    </a14:imgEffect>
                  </a14:imgLayer>
                </a14:imgProps>
              </a:ext>
            </a:extLst>
          </a:blip>
          <a:srcRect t="7940" b="7940"/>
          <a:stretch/>
        </p:blipFill>
        <p:spPr bwMode="auto">
          <a:xfrm>
            <a:off x="-43482" y="0"/>
            <a:ext cx="12235482"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B8A42B65-566C-0A41-B8C2-5032B07BD196}"/>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6" name="Rectangle 5">
            <a:extLst>
              <a:ext uri="{FF2B5EF4-FFF2-40B4-BE49-F238E27FC236}">
                <a16:creationId xmlns:a16="http://schemas.microsoft.com/office/drawing/2014/main" id="{86BA49A1-C4F8-6543-8240-061A4699B32F}"/>
              </a:ext>
            </a:extLst>
          </p:cNvPr>
          <p:cNvSpPr/>
          <p:nvPr/>
        </p:nvSpPr>
        <p:spPr>
          <a:xfrm>
            <a:off x="346389" y="1808771"/>
            <a:ext cx="8989961" cy="1446550"/>
          </a:xfrm>
          <a:prstGeom prst="rect">
            <a:avLst/>
          </a:prstGeom>
        </p:spPr>
        <p:txBody>
          <a:bodyPr wrap="none">
            <a:spAutoFit/>
          </a:bodyPr>
          <a:lstStyle/>
          <a:p>
            <a:pPr algn="ctr"/>
            <a:r>
              <a:rPr lang="en-LT" sz="88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AI INTEGRATION</a:t>
            </a:r>
          </a:p>
        </p:txBody>
      </p:sp>
      <p:pic>
        <p:nvPicPr>
          <p:cNvPr id="11" name="Graphic 10">
            <a:extLst>
              <a:ext uri="{FF2B5EF4-FFF2-40B4-BE49-F238E27FC236}">
                <a16:creationId xmlns:a16="http://schemas.microsoft.com/office/drawing/2014/main" id="{EC7840E3-BAD3-A84E-B5ED-F442FFC9B8E6}"/>
              </a:ext>
            </a:extLst>
          </p:cNvPr>
          <p:cNvPicPr>
            <a:picLocks noChangeAspect="1"/>
          </p:cNvPicPr>
          <p:nvPr/>
        </p:nvPicPr>
        <p:blipFill>
          <a:blip r:embed="rId6"/>
          <a:srcRect/>
          <a:stretch/>
        </p:blipFill>
        <p:spPr>
          <a:xfrm>
            <a:off x="3255247" y="131742"/>
            <a:ext cx="1728434" cy="1728434"/>
          </a:xfrm>
          <a:prstGeom prst="rect">
            <a:avLst/>
          </a:prstGeom>
          <a:effectLst>
            <a:outerShdw blurRad="177800" sx="102000" sy="102000" algn="ctr" rotWithShape="0">
              <a:prstClr val="black">
                <a:alpha val="40000"/>
              </a:prstClr>
            </a:outerShdw>
          </a:effectLst>
        </p:spPr>
      </p:pic>
      <p:sp useBgFill="1">
        <p:nvSpPr>
          <p:cNvPr id="28" name="Oval 27">
            <a:extLst>
              <a:ext uri="{FF2B5EF4-FFF2-40B4-BE49-F238E27FC236}">
                <a16:creationId xmlns:a16="http://schemas.microsoft.com/office/drawing/2014/main" id="{F5655B3E-FE88-834E-A29C-AE048BDB4893}"/>
              </a:ext>
            </a:extLst>
          </p:cNvPr>
          <p:cNvSpPr/>
          <p:nvPr/>
        </p:nvSpPr>
        <p:spPr>
          <a:xfrm>
            <a:off x="8936754" y="1377174"/>
            <a:ext cx="363362" cy="363362"/>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3" name="Ορθογώνιο 2">
            <a:extLst>
              <a:ext uri="{FF2B5EF4-FFF2-40B4-BE49-F238E27FC236}">
                <a16:creationId xmlns:a16="http://schemas.microsoft.com/office/drawing/2014/main" id="{A6146DA8-8921-1CA2-59B9-315B89B462CA}"/>
              </a:ext>
            </a:extLst>
          </p:cNvPr>
          <p:cNvSpPr/>
          <p:nvPr/>
        </p:nvSpPr>
        <p:spPr>
          <a:xfrm>
            <a:off x="-43482" y="3376075"/>
            <a:ext cx="12235482" cy="1948400"/>
          </a:xfrm>
          <a:prstGeom prst="rect">
            <a:avLst/>
          </a:prstGeom>
          <a:solidFill>
            <a:schemeClr val="tx2">
              <a:lumMod val="75000"/>
              <a:alpha val="5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0" name="Rectangle 9">
            <a:extLst>
              <a:ext uri="{FF2B5EF4-FFF2-40B4-BE49-F238E27FC236}">
                <a16:creationId xmlns:a16="http://schemas.microsoft.com/office/drawing/2014/main" id="{0CE686A0-D3CF-4B45-AB0E-0CEACD1B22AE}"/>
              </a:ext>
            </a:extLst>
          </p:cNvPr>
          <p:cNvSpPr/>
          <p:nvPr/>
        </p:nvSpPr>
        <p:spPr>
          <a:xfrm>
            <a:off x="3081454" y="3481925"/>
            <a:ext cx="6029092" cy="1754326"/>
          </a:xfrm>
          <a:prstGeom prst="rect">
            <a:avLst/>
          </a:prstGeom>
        </p:spPr>
        <p:txBody>
          <a:bodyPr wrap="square">
            <a:spAutoFit/>
          </a:bodyPr>
          <a:lstStyle/>
          <a:p>
            <a:pPr algn="ctr"/>
            <a:r>
              <a:rPr lang="en-US" sz="1200" spc="300" dirty="0">
                <a:solidFill>
                  <a:schemeClr val="bg1"/>
                </a:solidFill>
                <a:latin typeface="Raleway" panose="020B0503030101060003" pitchFamily="34" charset="77"/>
              </a:rPr>
              <a:t>I integrated a generative AI model using the provided OpenAI API key. I developed a backend service that sends user inputs to the AI model and retrieves personalized tax advice. This advice is then displayed on the web application, providing users with valuable insights. The deliverables include the backend code that integrates the OpenAI API, ensuring seamless interaction between the user inputs and the AI-generated responses.</a:t>
            </a:r>
            <a:endParaRPr lang="en-LT" sz="1200" spc="300" dirty="0">
              <a:solidFill>
                <a:schemeClr val="bg1"/>
              </a:solidFill>
              <a:latin typeface="Raleway" panose="020B0503030101060003" pitchFamily="34" charset="77"/>
            </a:endParaRPr>
          </a:p>
        </p:txBody>
      </p:sp>
      <p:sp useBgFill="1">
        <p:nvSpPr>
          <p:cNvPr id="30" name="Oval 29">
            <a:extLst>
              <a:ext uri="{FF2B5EF4-FFF2-40B4-BE49-F238E27FC236}">
                <a16:creationId xmlns:a16="http://schemas.microsoft.com/office/drawing/2014/main" id="{9429F179-E309-5B4C-9AC1-9EAF871D7405}"/>
              </a:ext>
            </a:extLst>
          </p:cNvPr>
          <p:cNvSpPr/>
          <p:nvPr/>
        </p:nvSpPr>
        <p:spPr>
          <a:xfrm>
            <a:off x="9288907" y="1657274"/>
            <a:ext cx="1030414" cy="1030414"/>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31" name="Oval 30">
            <a:extLst>
              <a:ext uri="{FF2B5EF4-FFF2-40B4-BE49-F238E27FC236}">
                <a16:creationId xmlns:a16="http://schemas.microsoft.com/office/drawing/2014/main" id="{D53930A9-9ED7-C347-B138-C9D92018A994}"/>
              </a:ext>
            </a:extLst>
          </p:cNvPr>
          <p:cNvSpPr/>
          <p:nvPr/>
        </p:nvSpPr>
        <p:spPr>
          <a:xfrm>
            <a:off x="10018836" y="2564904"/>
            <a:ext cx="1728192" cy="1728192"/>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Tree>
    <p:extLst>
      <p:ext uri="{BB962C8B-B14F-4D97-AF65-F5344CB8AC3E}">
        <p14:creationId xmlns:p14="http://schemas.microsoft.com/office/powerpoint/2010/main" val="30467876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000"/>
                                        <p:tgtEl>
                                          <p:spTgt spid="28"/>
                                        </p:tgtEl>
                                      </p:cBhvr>
                                    </p:animEffect>
                                  </p:childTnLst>
                                  <p:subTnLst>
                                    <p:set>
                                      <p:cBhvr override="childStyle">
                                        <p:cTn dur="1" fill="hold" display="0" masterRel="sameClick" afterEffect="1">
                                          <p:stCondLst>
                                            <p:cond evt="end" delay="0">
                                              <p:tn val="5"/>
                                            </p:cond>
                                          </p:stCondLst>
                                        </p:cTn>
                                        <p:tgtEl>
                                          <p:spTgt spid="28"/>
                                        </p:tgtEl>
                                        <p:attrNameLst>
                                          <p:attrName>style.visibility</p:attrName>
                                        </p:attrNameLst>
                                      </p:cBhvr>
                                      <p:to>
                                        <p:strVal val="hidden"/>
                                      </p:to>
                                    </p:set>
                                  </p:subTnLst>
                                </p:cTn>
                              </p:par>
                              <p:par>
                                <p:cTn id="8" presetID="64" presetClass="path" presetSubtype="0" repeatCount="indefinite" fill="hold" grpId="1" nodeType="withEffect">
                                  <p:stCondLst>
                                    <p:cond delay="0"/>
                                  </p:stCondLst>
                                  <p:childTnLst>
                                    <p:animMotion origin="layout" path="M 3.54167E-6 -4.81481E-6 L 3.54167E-6 -0.13888 " pathEditMode="relative" rAng="0" ptsTypes="AA">
                                      <p:cBhvr>
                                        <p:cTn id="9" dur="2000" fill="hold"/>
                                        <p:tgtEl>
                                          <p:spTgt spid="28"/>
                                        </p:tgtEl>
                                        <p:attrNameLst>
                                          <p:attrName>ppt_x</p:attrName>
                                          <p:attrName>ppt_y</p:attrName>
                                        </p:attrNameLst>
                                      </p:cBhvr>
                                      <p:rCtr x="0" y="-6944"/>
                                    </p:animMotion>
                                  </p:childTnLst>
                                </p:cTn>
                              </p:par>
                              <p:par>
                                <p:cTn id="10" presetID="10" presetClass="entr" presetSubtype="0" repeatCount="indefinite" fill="hold" grpId="0" nodeType="withEffect">
                                  <p:stCondLst>
                                    <p:cond delay="40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2000"/>
                                        <p:tgtEl>
                                          <p:spTgt spid="30"/>
                                        </p:tgtEl>
                                      </p:cBhvr>
                                    </p:animEffect>
                                  </p:childTnLst>
                                  <p:subTnLst>
                                    <p:set>
                                      <p:cBhvr override="childStyle">
                                        <p:cTn dur="1" fill="hold" display="0" masterRel="sameClick" afterEffect="1">
                                          <p:stCondLst>
                                            <p:cond evt="end" delay="0">
                                              <p:tn val="10"/>
                                            </p:cond>
                                          </p:stCondLst>
                                        </p:cTn>
                                        <p:tgtEl>
                                          <p:spTgt spid="30"/>
                                        </p:tgtEl>
                                        <p:attrNameLst>
                                          <p:attrName>style.visibility</p:attrName>
                                        </p:attrNameLst>
                                      </p:cBhvr>
                                      <p:to>
                                        <p:strVal val="hidden"/>
                                      </p:to>
                                    </p:set>
                                  </p:subTnLst>
                                </p:cTn>
                              </p:par>
                              <p:par>
                                <p:cTn id="13" presetID="64" presetClass="path" presetSubtype="0" repeatCount="indefinite" fill="hold" grpId="1" nodeType="withEffect">
                                  <p:stCondLst>
                                    <p:cond delay="400"/>
                                  </p:stCondLst>
                                  <p:childTnLst>
                                    <p:animMotion origin="layout" path="M 3.54167E-6 3.33333E-6 L 3.54167E-6 -0.13889 " pathEditMode="relative" rAng="0" ptsTypes="AA">
                                      <p:cBhvr>
                                        <p:cTn id="14" dur="2000" fill="hold"/>
                                        <p:tgtEl>
                                          <p:spTgt spid="30"/>
                                        </p:tgtEl>
                                        <p:attrNameLst>
                                          <p:attrName>ppt_x</p:attrName>
                                          <p:attrName>ppt_y</p:attrName>
                                        </p:attrNameLst>
                                      </p:cBhvr>
                                      <p:rCtr x="0" y="-6944"/>
                                    </p:animMotion>
                                  </p:childTnLst>
                                </p:cTn>
                              </p:par>
                              <p:par>
                                <p:cTn id="15" presetID="10" presetClass="entr" presetSubtype="0" repeatCount="indefinite" fill="hold" grpId="0" nodeType="withEffect">
                                  <p:stCondLst>
                                    <p:cond delay="80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2000"/>
                                        <p:tgtEl>
                                          <p:spTgt spid="31"/>
                                        </p:tgtEl>
                                      </p:cBhvr>
                                    </p:animEffect>
                                  </p:childTnLst>
                                  <p:subTnLst>
                                    <p:set>
                                      <p:cBhvr override="childStyle">
                                        <p:cTn dur="1" fill="hold" display="0" masterRel="sameClick" afterEffect="1">
                                          <p:stCondLst>
                                            <p:cond evt="end" delay="0">
                                              <p:tn val="15"/>
                                            </p:cond>
                                          </p:stCondLst>
                                        </p:cTn>
                                        <p:tgtEl>
                                          <p:spTgt spid="31"/>
                                        </p:tgtEl>
                                        <p:attrNameLst>
                                          <p:attrName>style.visibility</p:attrName>
                                        </p:attrNameLst>
                                      </p:cBhvr>
                                      <p:to>
                                        <p:strVal val="hidden"/>
                                      </p:to>
                                    </p:set>
                                  </p:subTnLst>
                                </p:cTn>
                              </p:par>
                              <p:par>
                                <p:cTn id="18" presetID="64" presetClass="path" presetSubtype="0" repeatCount="indefinite" fill="hold" grpId="1" nodeType="withEffect">
                                  <p:stCondLst>
                                    <p:cond delay="800"/>
                                  </p:stCondLst>
                                  <p:childTnLst>
                                    <p:animMotion origin="layout" path="M 1.875E-6 0 L 1.875E-6 -0.13889 " pathEditMode="relative" rAng="0" ptsTypes="AA">
                                      <p:cBhvr>
                                        <p:cTn id="19" dur="2000" fill="hold"/>
                                        <p:tgtEl>
                                          <p:spTgt spid="31"/>
                                        </p:tgtEl>
                                        <p:attrNameLst>
                                          <p:attrName>ppt_x</p:attrName>
                                          <p:attrName>ppt_y</p:attrName>
                                        </p:attrNameLst>
                                      </p:cBhvr>
                                      <p:rCtr x="0" y="-6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30" grpId="0" animBg="1"/>
      <p:bldP spid="30" grpId="1" animBg="1"/>
      <p:bldP spid="31" grpId="0" animBg="1"/>
      <p:bldP spid="31"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5CBFD"/>
        </a:solidFill>
        <a:effectLst/>
      </p:bgPr>
    </p:bg>
    <p:spTree>
      <p:nvGrpSpPr>
        <p:cNvPr id="1" name=""/>
        <p:cNvGrpSpPr/>
        <p:nvPr/>
      </p:nvGrpSpPr>
      <p:grpSpPr>
        <a:xfrm>
          <a:off x="0" y="0"/>
          <a:ext cx="0" cy="0"/>
          <a:chOff x="0" y="0"/>
          <a:chExt cx="0" cy="0"/>
        </a:xfrm>
      </p:grpSpPr>
      <p:pic>
        <p:nvPicPr>
          <p:cNvPr id="7" name="Εικόνα 6">
            <a:extLst>
              <a:ext uri="{FF2B5EF4-FFF2-40B4-BE49-F238E27FC236}">
                <a16:creationId xmlns:a16="http://schemas.microsoft.com/office/drawing/2014/main" id="{86DE459E-0945-B49F-EB3E-709C5BB83484}"/>
              </a:ext>
            </a:extLst>
          </p:cNvPr>
          <p:cNvPicPr>
            <a:picLocks noChangeAspect="1"/>
          </p:cNvPicPr>
          <p:nvPr/>
        </p:nvPicPr>
        <p:blipFill>
          <a:blip r:embed="rId2"/>
          <a:srcRect/>
          <a:stretch/>
        </p:blipFill>
        <p:spPr>
          <a:xfrm>
            <a:off x="38215" y="51385"/>
            <a:ext cx="12115569" cy="5729140"/>
          </a:xfrm>
          <a:prstGeom prst="rect">
            <a:avLst/>
          </a:prstGeom>
        </p:spPr>
      </p:pic>
      <p:sp>
        <p:nvSpPr>
          <p:cNvPr id="2" name="Ορθογώνιο 1">
            <a:extLst>
              <a:ext uri="{FF2B5EF4-FFF2-40B4-BE49-F238E27FC236}">
                <a16:creationId xmlns:a16="http://schemas.microsoft.com/office/drawing/2014/main" id="{803E0BE9-0AC8-8607-1307-FAE3723ED4FE}"/>
              </a:ext>
            </a:extLst>
          </p:cNvPr>
          <p:cNvSpPr/>
          <p:nvPr/>
        </p:nvSpPr>
        <p:spPr>
          <a:xfrm>
            <a:off x="1588" y="5780525"/>
            <a:ext cx="12192000" cy="1077475"/>
          </a:xfrm>
          <a:prstGeom prst="rect">
            <a:avLst/>
          </a:prstGeom>
          <a:solidFill>
            <a:srgbClr val="E5CBFD"/>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 name="TextBox 4">
            <a:extLst>
              <a:ext uri="{FF2B5EF4-FFF2-40B4-BE49-F238E27FC236}">
                <a16:creationId xmlns:a16="http://schemas.microsoft.com/office/drawing/2014/main" id="{3FE5F8F1-05A8-A678-6E31-0C515DA8576D}"/>
              </a:ext>
            </a:extLst>
          </p:cNvPr>
          <p:cNvSpPr txBox="1"/>
          <p:nvPr/>
        </p:nvSpPr>
        <p:spPr>
          <a:xfrm>
            <a:off x="219075" y="5780525"/>
            <a:ext cx="11763376" cy="707886"/>
          </a:xfrm>
          <a:prstGeom prst="rect">
            <a:avLst/>
          </a:prstGeom>
          <a:noFill/>
        </p:spPr>
        <p:txBody>
          <a:bodyPr wrap="square" rtlCol="0">
            <a:spAutoFit/>
          </a:bodyPr>
          <a:lstStyle/>
          <a:p>
            <a:r>
              <a:rPr lang="en-US" sz="2000" dirty="0"/>
              <a:t>Upon the completion of inputting the necessary information using artificial intelligence, specifically through the use of the Open AI API, recommendations are obtained for improving tax processes.</a:t>
            </a:r>
            <a:endParaRPr lang="el-GR" sz="2000" b="1" dirty="0"/>
          </a:p>
        </p:txBody>
      </p:sp>
    </p:spTree>
    <p:extLst>
      <p:ext uri="{BB962C8B-B14F-4D97-AF65-F5344CB8AC3E}">
        <p14:creationId xmlns:p14="http://schemas.microsoft.com/office/powerpoint/2010/main" val="1334563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3" y="3771673"/>
            <a:ext cx="6296718" cy="1200329"/>
          </a:xfrm>
          <a:prstGeom prst="rect">
            <a:avLst/>
          </a:prstGeom>
        </p:spPr>
        <p:txBody>
          <a:bodyPr wrap="square">
            <a:spAutoFit/>
          </a:bodyPr>
          <a:lstStyle/>
          <a:p>
            <a:pPr algn="ctr">
              <a:defRPr/>
            </a:pPr>
            <a:r>
              <a:rPr kumimoji="0" lang="en-LT" sz="72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DOCKER &amp;</a:t>
            </a:r>
            <a:r>
              <a:rPr kumimoji="0" lang="en-US" sz="72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 </a:t>
            </a:r>
            <a:r>
              <a:rPr kumimoji="0" lang="en-LT" sz="72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CI</a:t>
            </a:r>
            <a:endParaRPr kumimoji="0" lang="en-LT" sz="88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7" name="Graphic 6">
            <a:extLst>
              <a:ext uri="{FF2B5EF4-FFF2-40B4-BE49-F238E27FC236}">
                <a16:creationId xmlns:a16="http://schemas.microsoft.com/office/drawing/2014/main" id="{3ABC9C15-A943-6549-9279-9BBD8A235D84}"/>
              </a:ext>
            </a:extLst>
          </p:cNvPr>
          <p:cNvPicPr>
            <a:picLocks noChangeAspect="1"/>
          </p:cNvPicPr>
          <p:nvPr/>
        </p:nvPicPr>
        <p:blipFill>
          <a:blip r:embed="rId2"/>
          <a:srcRect/>
          <a:stretch/>
        </p:blipFill>
        <p:spPr>
          <a:xfrm>
            <a:off x="4542263" y="459058"/>
            <a:ext cx="3107474" cy="3107474"/>
          </a:xfrm>
          <a:prstGeom prst="rect">
            <a:avLst/>
          </a:prstGeom>
        </p:spPr>
      </p:pic>
    </p:spTree>
    <p:extLst>
      <p:ext uri="{BB962C8B-B14F-4D97-AF65-F5344CB8AC3E}">
        <p14:creationId xmlns:p14="http://schemas.microsoft.com/office/powerpoint/2010/main" val="271936434"/>
      </p:ext>
    </p:extLst>
  </p:cSld>
  <p:clrMapOvr>
    <a:masterClrMapping/>
  </p:clrMapOvr>
  <p:transition spd="slow" advTm="0"/>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6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D29F581C-915B-3B4C-9A89-1AA8FB4A24DC}"/>
              </a:ext>
            </a:extLst>
          </p:cNvPr>
          <p:cNvPicPr>
            <a:picLocks noChangeAspect="1" noChangeArrowheads="1"/>
          </p:cNvPicPr>
          <p:nvPr/>
        </p:nvPicPr>
        <p:blipFill rotWithShape="1">
          <a:blip r:embed="rId5">
            <a:alphaModFix amt="79000"/>
            <a:extLst>
              <a:ext uri="{BEBA8EAE-BF5A-486C-A8C5-ECC9F3942E4B}">
                <a14:imgProps xmlns:a14="http://schemas.microsoft.com/office/drawing/2010/main">
                  <a14:imgLayer r:embed="rId6">
                    <a14:imgEffect>
                      <a14:brightnessContrast bright="-84000"/>
                    </a14:imgEffect>
                  </a14:imgLayer>
                </a14:imgProps>
              </a:ext>
            </a:extLst>
          </a:blip>
          <a:srcRect t="7425" b="7116"/>
          <a:stretch/>
        </p:blipFill>
        <p:spPr bwMode="auto">
          <a:xfrm>
            <a:off x="-19050" y="-28406"/>
            <a:ext cx="12211050" cy="6858000"/>
          </a:xfrm>
          <a:prstGeom prst="rect">
            <a:avLst/>
          </a:prstGeom>
          <a:noFill/>
          <a:extLst>
            <a:ext uri="{909E8E84-426E-40DD-AFC4-6F175D3DCCD1}">
              <a14:hiddenFill xmlns:a14="http://schemas.microsoft.com/office/drawing/2010/main">
                <a:solidFill>
                  <a:srgbClr val="FFFFFF"/>
                </a:solidFill>
              </a14:hiddenFill>
            </a:ext>
          </a:extLst>
        </p:spPr>
      </p:pic>
      <p:sp useBgFill="1">
        <p:nvSpPr>
          <p:cNvPr id="26" name="Graphic 22">
            <a:extLst>
              <a:ext uri="{FF2B5EF4-FFF2-40B4-BE49-F238E27FC236}">
                <a16:creationId xmlns:a16="http://schemas.microsoft.com/office/drawing/2014/main" id="{D41648B8-54FC-9049-AD25-9FC457D2D522}"/>
              </a:ext>
            </a:extLst>
          </p:cNvPr>
          <p:cNvSpPr/>
          <p:nvPr/>
        </p:nvSpPr>
        <p:spPr>
          <a:xfrm rot="20322550">
            <a:off x="2727931" y="269756"/>
            <a:ext cx="2001852" cy="2008667"/>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p>
            <a:endParaRPr lang="en-LT"/>
          </a:p>
        </p:txBody>
      </p:sp>
      <p:sp useBgFill="1">
        <p:nvSpPr>
          <p:cNvPr id="24" name="Graphic 22">
            <a:extLst>
              <a:ext uri="{FF2B5EF4-FFF2-40B4-BE49-F238E27FC236}">
                <a16:creationId xmlns:a16="http://schemas.microsoft.com/office/drawing/2014/main" id="{480C9633-F820-3D45-9499-D282F58F0A66}"/>
              </a:ext>
            </a:extLst>
          </p:cNvPr>
          <p:cNvSpPr/>
          <p:nvPr/>
        </p:nvSpPr>
        <p:spPr>
          <a:xfrm>
            <a:off x="1014358" y="949494"/>
            <a:ext cx="2001852" cy="2008667"/>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p>
            <a:endParaRPr lang="en-LT"/>
          </a:p>
        </p:txBody>
      </p:sp>
      <p:sp>
        <p:nvSpPr>
          <p:cNvPr id="2" name="Oval 1">
            <a:extLst>
              <a:ext uri="{FF2B5EF4-FFF2-40B4-BE49-F238E27FC236}">
                <a16:creationId xmlns:a16="http://schemas.microsoft.com/office/drawing/2014/main" id="{B8A42B65-566C-0A41-B8C2-5032B07BD196}"/>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10" name="Rectangle 9">
            <a:extLst>
              <a:ext uri="{FF2B5EF4-FFF2-40B4-BE49-F238E27FC236}">
                <a16:creationId xmlns:a16="http://schemas.microsoft.com/office/drawing/2014/main" id="{0CE686A0-D3CF-4B45-AB0E-0CEACD1B22AE}"/>
              </a:ext>
            </a:extLst>
          </p:cNvPr>
          <p:cNvSpPr/>
          <p:nvPr/>
        </p:nvSpPr>
        <p:spPr>
          <a:xfrm>
            <a:off x="3081454" y="3481925"/>
            <a:ext cx="6029092" cy="193899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0" normalizeH="0" baseline="0" noProof="0" dirty="0">
                <a:ln>
                  <a:noFill/>
                </a:ln>
                <a:solidFill>
                  <a:prstClr val="white"/>
                </a:solidFill>
                <a:effectLst/>
                <a:uLnTx/>
                <a:uFillTx/>
                <a:latin typeface="Raleway" panose="020B0503030101060003" pitchFamily="34" charset="77"/>
                <a:ea typeface="+mn-ea"/>
                <a:cs typeface="+mn-cs"/>
              </a:rPr>
              <a:t>I containerized both the front-end and back-end components using Docker. I wrote a </a:t>
            </a:r>
            <a:r>
              <a:rPr kumimoji="0" lang="en-US" sz="1200" b="0" i="0" u="none" strike="noStrike" kern="1200" cap="none" spc="300" normalizeH="0" baseline="0" noProof="0" dirty="0" err="1">
                <a:ln>
                  <a:noFill/>
                </a:ln>
                <a:solidFill>
                  <a:prstClr val="white"/>
                </a:solidFill>
                <a:effectLst/>
                <a:uLnTx/>
                <a:uFillTx/>
                <a:latin typeface="Raleway" panose="020B0503030101060003" pitchFamily="34" charset="77"/>
                <a:ea typeface="+mn-ea"/>
                <a:cs typeface="+mn-cs"/>
              </a:rPr>
              <a:t>Dockerfile</a:t>
            </a:r>
            <a:r>
              <a:rPr kumimoji="0" lang="en-US" sz="1200" b="0" i="0" u="none" strike="noStrike" kern="1200" cap="none" spc="300" normalizeH="0" baseline="0" noProof="0" dirty="0">
                <a:ln>
                  <a:noFill/>
                </a:ln>
                <a:solidFill>
                  <a:prstClr val="white"/>
                </a:solidFill>
                <a:effectLst/>
                <a:uLnTx/>
                <a:uFillTx/>
                <a:latin typeface="Raleway" panose="020B0503030101060003" pitchFamily="34" charset="77"/>
                <a:ea typeface="+mn-ea"/>
                <a:cs typeface="+mn-cs"/>
              </a:rPr>
              <a:t> to ensure the application runs smoothly within Docker containers. The deliverables include the </a:t>
            </a:r>
            <a:r>
              <a:rPr kumimoji="0" lang="en-US" sz="1200" b="0" i="0" u="none" strike="noStrike" kern="1200" cap="none" spc="300" normalizeH="0" baseline="0" noProof="0" dirty="0" err="1">
                <a:ln>
                  <a:noFill/>
                </a:ln>
                <a:solidFill>
                  <a:prstClr val="white"/>
                </a:solidFill>
                <a:effectLst/>
                <a:uLnTx/>
                <a:uFillTx/>
                <a:latin typeface="Raleway" panose="020B0503030101060003" pitchFamily="34" charset="77"/>
                <a:ea typeface="+mn-ea"/>
                <a:cs typeface="+mn-cs"/>
              </a:rPr>
              <a:t>Dockerfile</a:t>
            </a:r>
            <a:r>
              <a:rPr kumimoji="0" lang="en-US" sz="1200" b="0" i="0" u="none" strike="noStrike" kern="1200" cap="none" spc="300" normalizeH="0" baseline="0" noProof="0" dirty="0">
                <a:ln>
                  <a:noFill/>
                </a:ln>
                <a:solidFill>
                  <a:prstClr val="white"/>
                </a:solidFill>
                <a:effectLst/>
                <a:uLnTx/>
                <a:uFillTx/>
                <a:latin typeface="Raleway" panose="020B0503030101060003" pitchFamily="34" charset="77"/>
                <a:ea typeface="+mn-ea"/>
                <a:cs typeface="+mn-cs"/>
              </a:rPr>
              <a:t>, along with detailed instructions on how to build and run the containers. Additionally, I set up a CI pipeline using GitHub Actions to automate testing and deployment. This pipeline runs tests on each push to the repository and deploys the application if the tests pass.</a:t>
            </a:r>
            <a:endParaRPr kumimoji="0" lang="en-LT" sz="1200" b="0" i="0" u="none" strike="noStrike" kern="1200" cap="none" spc="300" normalizeH="0" baseline="0" noProof="0" dirty="0">
              <a:ln>
                <a:noFill/>
              </a:ln>
              <a:solidFill>
                <a:prstClr val="white"/>
              </a:solidFill>
              <a:effectLst/>
              <a:uLnTx/>
              <a:uFillTx/>
              <a:latin typeface="Raleway" panose="020B0503030101060003" pitchFamily="34" charset="77"/>
              <a:ea typeface="+mn-ea"/>
              <a:cs typeface="+mn-cs"/>
            </a:endParaRPr>
          </a:p>
        </p:txBody>
      </p:sp>
      <p:sp>
        <p:nvSpPr>
          <p:cNvPr id="6" name="Rectangle 5">
            <a:extLst>
              <a:ext uri="{FF2B5EF4-FFF2-40B4-BE49-F238E27FC236}">
                <a16:creationId xmlns:a16="http://schemas.microsoft.com/office/drawing/2014/main" id="{86BA49A1-C4F8-6543-8240-061A4699B32F}"/>
              </a:ext>
            </a:extLst>
          </p:cNvPr>
          <p:cNvSpPr/>
          <p:nvPr/>
        </p:nvSpPr>
        <p:spPr>
          <a:xfrm>
            <a:off x="2883205" y="2079415"/>
            <a:ext cx="7125669" cy="144655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LT" sz="8800" b="1" i="0" u="none" strike="noStrike" kern="1200" cap="none" spc="-150" normalizeH="0" baseline="0" noProof="0" dirty="0">
                <a:ln>
                  <a:noFill/>
                </a:ln>
                <a:solidFill>
                  <a:prstClr val="white"/>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DOCKER &amp; CI</a:t>
            </a:r>
          </a:p>
        </p:txBody>
      </p:sp>
      <p:pic>
        <p:nvPicPr>
          <p:cNvPr id="13" name="Graphic 12">
            <a:extLst>
              <a:ext uri="{FF2B5EF4-FFF2-40B4-BE49-F238E27FC236}">
                <a16:creationId xmlns:a16="http://schemas.microsoft.com/office/drawing/2014/main" id="{A756BC14-D990-AE45-A8C6-1B6F0B9533CD}"/>
              </a:ext>
            </a:extLst>
          </p:cNvPr>
          <p:cNvPicPr>
            <a:picLocks noChangeAspect="1"/>
          </p:cNvPicPr>
          <p:nvPr/>
        </p:nvPicPr>
        <p:blipFill>
          <a:blip r:embed="rId7"/>
          <a:srcRect/>
          <a:stretch/>
        </p:blipFill>
        <p:spPr>
          <a:xfrm>
            <a:off x="5133277" y="518181"/>
            <a:ext cx="1765962" cy="1765962"/>
          </a:xfrm>
          <a:prstGeom prst="rect">
            <a:avLst/>
          </a:prstGeom>
          <a:effectLst>
            <a:outerShdw blurRad="177800" sx="102000" sy="102000" algn="ctr" rotWithShape="0">
              <a:prstClr val="black">
                <a:alpha val="40000"/>
              </a:prstClr>
            </a:outerShdw>
          </a:effectLst>
        </p:spPr>
      </p:pic>
    </p:spTree>
    <p:extLst>
      <p:ext uri="{BB962C8B-B14F-4D97-AF65-F5344CB8AC3E}">
        <p14:creationId xmlns:p14="http://schemas.microsoft.com/office/powerpoint/2010/main" val="518703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7000" fill="hold"/>
                                        <p:tgtEl>
                                          <p:spTgt spid="2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7000" fill="hold"/>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5CBFD"/>
        </a:solidFill>
        <a:effectLst/>
      </p:bgPr>
    </p:bg>
    <p:spTree>
      <p:nvGrpSpPr>
        <p:cNvPr id="1" name=""/>
        <p:cNvGrpSpPr/>
        <p:nvPr/>
      </p:nvGrpSpPr>
      <p:grpSpPr>
        <a:xfrm>
          <a:off x="0" y="0"/>
          <a:ext cx="0" cy="0"/>
          <a:chOff x="0" y="0"/>
          <a:chExt cx="0" cy="0"/>
        </a:xfrm>
      </p:grpSpPr>
      <p:sp>
        <p:nvSpPr>
          <p:cNvPr id="2" name="Ορθογώνιο 1">
            <a:extLst>
              <a:ext uri="{FF2B5EF4-FFF2-40B4-BE49-F238E27FC236}">
                <a16:creationId xmlns:a16="http://schemas.microsoft.com/office/drawing/2014/main" id="{8DFA4ABF-F77D-D7B5-A299-FEBA854D68DD}"/>
              </a:ext>
            </a:extLst>
          </p:cNvPr>
          <p:cNvSpPr/>
          <p:nvPr/>
        </p:nvSpPr>
        <p:spPr>
          <a:xfrm>
            <a:off x="1588" y="0"/>
            <a:ext cx="12192000" cy="6858001"/>
          </a:xfrm>
          <a:prstGeom prst="rect">
            <a:avLst/>
          </a:prstGeom>
          <a:solidFill>
            <a:srgbClr val="E5CBFD"/>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7" name="Εικόνα 6">
            <a:extLst>
              <a:ext uri="{FF2B5EF4-FFF2-40B4-BE49-F238E27FC236}">
                <a16:creationId xmlns:a16="http://schemas.microsoft.com/office/drawing/2014/main" id="{86DE459E-0945-B49F-EB3E-709C5BB83484}"/>
              </a:ext>
            </a:extLst>
          </p:cNvPr>
          <p:cNvPicPr>
            <a:picLocks noChangeAspect="1"/>
          </p:cNvPicPr>
          <p:nvPr/>
        </p:nvPicPr>
        <p:blipFill>
          <a:blip r:embed="rId2"/>
          <a:srcRect/>
          <a:stretch/>
        </p:blipFill>
        <p:spPr>
          <a:xfrm>
            <a:off x="38215" y="56437"/>
            <a:ext cx="12115569" cy="5657413"/>
          </a:xfrm>
          <a:prstGeom prst="rect">
            <a:avLst/>
          </a:prstGeom>
        </p:spPr>
      </p:pic>
      <p:sp>
        <p:nvSpPr>
          <p:cNvPr id="5" name="TextBox 4">
            <a:extLst>
              <a:ext uri="{FF2B5EF4-FFF2-40B4-BE49-F238E27FC236}">
                <a16:creationId xmlns:a16="http://schemas.microsoft.com/office/drawing/2014/main" id="{3FE5F8F1-05A8-A678-6E31-0C515DA8576D}"/>
              </a:ext>
            </a:extLst>
          </p:cNvPr>
          <p:cNvSpPr txBox="1"/>
          <p:nvPr/>
        </p:nvSpPr>
        <p:spPr>
          <a:xfrm>
            <a:off x="219075" y="5780525"/>
            <a:ext cx="11763376" cy="400110"/>
          </a:xfrm>
          <a:prstGeom prst="rect">
            <a:avLst/>
          </a:prstGeom>
          <a:noFill/>
        </p:spPr>
        <p:txBody>
          <a:bodyPr wrap="square" rtlCol="0">
            <a:spAutoFit/>
          </a:bodyPr>
          <a:lstStyle/>
          <a:p>
            <a:r>
              <a:rPr lang="en-US" sz="2000" dirty="0"/>
              <a:t>All 3 Images running inside the ITFA Container , working seamlessly with each other.</a:t>
            </a:r>
            <a:endParaRPr lang="el-GR" sz="2000" b="1" dirty="0"/>
          </a:p>
        </p:txBody>
      </p:sp>
    </p:spTree>
    <p:extLst>
      <p:ext uri="{BB962C8B-B14F-4D97-AF65-F5344CB8AC3E}">
        <p14:creationId xmlns:p14="http://schemas.microsoft.com/office/powerpoint/2010/main" val="3378808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5CBFD"/>
        </a:solidFill>
        <a:effectLst/>
      </p:bgPr>
    </p:bg>
    <p:spTree>
      <p:nvGrpSpPr>
        <p:cNvPr id="1" name=""/>
        <p:cNvGrpSpPr/>
        <p:nvPr/>
      </p:nvGrpSpPr>
      <p:grpSpPr>
        <a:xfrm>
          <a:off x="0" y="0"/>
          <a:ext cx="0" cy="0"/>
          <a:chOff x="0" y="0"/>
          <a:chExt cx="0" cy="0"/>
        </a:xfrm>
      </p:grpSpPr>
      <p:sp>
        <p:nvSpPr>
          <p:cNvPr id="2" name="Ορθογώνιο 1">
            <a:extLst>
              <a:ext uri="{FF2B5EF4-FFF2-40B4-BE49-F238E27FC236}">
                <a16:creationId xmlns:a16="http://schemas.microsoft.com/office/drawing/2014/main" id="{592B7982-03A9-E11B-F415-2E3737CD72F9}"/>
              </a:ext>
            </a:extLst>
          </p:cNvPr>
          <p:cNvSpPr/>
          <p:nvPr/>
        </p:nvSpPr>
        <p:spPr>
          <a:xfrm>
            <a:off x="1588" y="0"/>
            <a:ext cx="12192000" cy="6858001"/>
          </a:xfrm>
          <a:prstGeom prst="rect">
            <a:avLst/>
          </a:prstGeom>
          <a:solidFill>
            <a:srgbClr val="E5CBFD"/>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 name="TextBox 4">
            <a:extLst>
              <a:ext uri="{FF2B5EF4-FFF2-40B4-BE49-F238E27FC236}">
                <a16:creationId xmlns:a16="http://schemas.microsoft.com/office/drawing/2014/main" id="{3FE5F8F1-05A8-A678-6E31-0C515DA8576D}"/>
              </a:ext>
            </a:extLst>
          </p:cNvPr>
          <p:cNvSpPr txBox="1"/>
          <p:nvPr/>
        </p:nvSpPr>
        <p:spPr>
          <a:xfrm>
            <a:off x="219075" y="5780525"/>
            <a:ext cx="11763376" cy="400110"/>
          </a:xfrm>
          <a:prstGeom prst="rect">
            <a:avLst/>
          </a:prstGeom>
          <a:noFill/>
        </p:spPr>
        <p:txBody>
          <a:bodyPr wrap="square" rtlCol="0">
            <a:spAutoFit/>
          </a:bodyPr>
          <a:lstStyle/>
          <a:p>
            <a:r>
              <a:rPr lang="en-US" sz="2000" dirty="0"/>
              <a:t>Took me 43 commits but the GitHub actions finally worked and pushed the images to docker hub</a:t>
            </a:r>
            <a:endParaRPr lang="el-GR" sz="2000" b="1" dirty="0"/>
          </a:p>
        </p:txBody>
      </p:sp>
      <p:pic>
        <p:nvPicPr>
          <p:cNvPr id="4" name="Picture 3">
            <a:extLst>
              <a:ext uri="{FF2B5EF4-FFF2-40B4-BE49-F238E27FC236}">
                <a16:creationId xmlns:a16="http://schemas.microsoft.com/office/drawing/2014/main" id="{23EAA7B2-B86B-D702-1DFD-468021C72151}"/>
              </a:ext>
            </a:extLst>
          </p:cNvPr>
          <p:cNvPicPr>
            <a:picLocks noChangeAspect="1"/>
          </p:cNvPicPr>
          <p:nvPr/>
        </p:nvPicPr>
        <p:blipFill>
          <a:blip r:embed="rId2"/>
          <a:stretch>
            <a:fillRect/>
          </a:stretch>
        </p:blipFill>
        <p:spPr>
          <a:xfrm>
            <a:off x="219075" y="215973"/>
            <a:ext cx="10101330" cy="3880737"/>
          </a:xfrm>
          <a:prstGeom prst="rect">
            <a:avLst/>
          </a:prstGeom>
          <a:ln>
            <a:noFill/>
          </a:ln>
          <a:effectLst>
            <a:outerShdw blurRad="292100" dist="139700" dir="2700000" algn="tl" rotWithShape="0">
              <a:srgbClr val="333333">
                <a:alpha val="65000"/>
              </a:srgbClr>
            </a:outerShdw>
          </a:effectLst>
        </p:spPr>
      </p:pic>
      <p:pic>
        <p:nvPicPr>
          <p:cNvPr id="7" name="Εικόνα 6">
            <a:extLst>
              <a:ext uri="{FF2B5EF4-FFF2-40B4-BE49-F238E27FC236}">
                <a16:creationId xmlns:a16="http://schemas.microsoft.com/office/drawing/2014/main" id="{86DE459E-0945-B49F-EB3E-709C5BB83484}"/>
              </a:ext>
            </a:extLst>
          </p:cNvPr>
          <p:cNvPicPr>
            <a:picLocks noChangeAspect="1"/>
          </p:cNvPicPr>
          <p:nvPr/>
        </p:nvPicPr>
        <p:blipFill>
          <a:blip r:embed="rId3"/>
          <a:srcRect/>
          <a:stretch/>
        </p:blipFill>
        <p:spPr>
          <a:xfrm>
            <a:off x="5438757" y="3696389"/>
            <a:ext cx="6293898" cy="17239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49066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Εικόνα 4" descr="Εικόνα που περιέχει στιγμιότυπο οθόνης, κείμενο, άτομο, τεχνολογία">
            <a:extLst>
              <a:ext uri="{FF2B5EF4-FFF2-40B4-BE49-F238E27FC236}">
                <a16:creationId xmlns:a16="http://schemas.microsoft.com/office/drawing/2014/main" id="{BB0C9D76-26FA-88DE-8C80-3FA27C93DCB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55000"/>
                    </a14:imgEffect>
                  </a14:imgLayer>
                </a14:imgProps>
              </a:ext>
            </a:extLst>
          </a:blip>
          <a:srcRect t="467" b="13125"/>
          <a:stretch/>
        </p:blipFill>
        <p:spPr>
          <a:xfrm flipH="1">
            <a:off x="-94052" y="0"/>
            <a:ext cx="12286049" cy="6858000"/>
          </a:xfrm>
          <a:prstGeom prst="rect">
            <a:avLst/>
          </a:prstGeom>
        </p:spPr>
      </p:pic>
      <p:sp>
        <p:nvSpPr>
          <p:cNvPr id="13" name="Title 7">
            <a:extLst>
              <a:ext uri="{FF2B5EF4-FFF2-40B4-BE49-F238E27FC236}">
                <a16:creationId xmlns:a16="http://schemas.microsoft.com/office/drawing/2014/main" id="{8AC2DAB7-3126-9003-2AF3-9104F908BD57}"/>
              </a:ext>
            </a:extLst>
          </p:cNvPr>
          <p:cNvSpPr txBox="1">
            <a:spLocks/>
          </p:cNvSpPr>
          <p:nvPr/>
        </p:nvSpPr>
        <p:spPr>
          <a:xfrm>
            <a:off x="2610681" y="347035"/>
            <a:ext cx="6876586" cy="502702"/>
          </a:xfrm>
          <a:prstGeom prst="rect">
            <a:avLst/>
          </a:prstGeom>
        </p:spPr>
        <p:txBody>
          <a:bodyPr wrap="square">
            <a:spAutoFit/>
          </a:bodyPr>
          <a:lstStyle>
            <a:lvl1pPr marL="0" indent="0" algn="l" defTabSz="914400" rtl="0" eaLnBrk="1" latinLnBrk="0" hangingPunct="1">
              <a:lnSpc>
                <a:spcPct val="90000"/>
              </a:lnSpc>
              <a:spcBef>
                <a:spcPct val="0"/>
              </a:spcBef>
              <a:buFont typeface="Arial" panose="020B0604020202020204" pitchFamily="34" charset="0"/>
              <a:buNone/>
              <a:defRPr sz="4400" kern="1200">
                <a:solidFill>
                  <a:schemeClr val="bg1"/>
                </a:solidFill>
                <a:latin typeface="+mj-lt"/>
                <a:ea typeface="+mj-ea"/>
                <a:cs typeface="+mj-cs"/>
              </a:defRPr>
            </a:lvl1pPr>
          </a:lstStyle>
          <a:p>
            <a:pPr marL="0" marR="0" lvl="0" indent="0" algn="ctr" defTabSz="914400" rtl="0" eaLnBrk="1" fontAlgn="auto" latinLnBrk="0" hangingPunct="1">
              <a:lnSpc>
                <a:spcPct val="80000"/>
              </a:lnSpc>
              <a:spcBef>
                <a:spcPct val="0"/>
              </a:spcBef>
              <a:spcAft>
                <a:spcPts val="0"/>
              </a:spcAft>
              <a:buClrTx/>
              <a:buSzTx/>
              <a:buFont typeface="Arial" panose="020B0604020202020204" pitchFamily="34" charset="0"/>
              <a:buNone/>
              <a:tabLst/>
              <a:defRPr/>
            </a:pPr>
            <a:r>
              <a:rPr lang="en-US" sz="3200" dirty="0">
                <a:solidFill>
                  <a:srgbClr val="FFFFFF"/>
                </a:solidFill>
                <a:effectLst>
                  <a:outerShdw blurRad="190500" algn="ctr" rotWithShape="0">
                    <a:srgbClr val="FFFFFF">
                      <a:alpha val="40000"/>
                    </a:srgbClr>
                  </a:outerShdw>
                </a:effectLst>
                <a:latin typeface="Poppins SemiBold"/>
              </a:rPr>
              <a:t>Intelligent Tax Filing App</a:t>
            </a:r>
          </a:p>
        </p:txBody>
      </p:sp>
      <p:sp>
        <p:nvSpPr>
          <p:cNvPr id="19" name="Title 7">
            <a:hlinkClick r:id="rId4"/>
            <a:extLst>
              <a:ext uri="{FF2B5EF4-FFF2-40B4-BE49-F238E27FC236}">
                <a16:creationId xmlns:a16="http://schemas.microsoft.com/office/drawing/2014/main" id="{5D59819E-17ED-4EE1-A86C-7A497BDD4544}"/>
              </a:ext>
            </a:extLst>
          </p:cNvPr>
          <p:cNvSpPr txBox="1">
            <a:spLocks/>
          </p:cNvSpPr>
          <p:nvPr/>
        </p:nvSpPr>
        <p:spPr>
          <a:xfrm>
            <a:off x="495427" y="5923144"/>
            <a:ext cx="3650580" cy="338554"/>
          </a:xfrm>
          <a:prstGeom prst="rect">
            <a:avLst/>
          </a:prstGeom>
        </p:spPr>
        <p:txBody>
          <a:bodyPr wrap="square">
            <a:spAutoFit/>
          </a:bodyPr>
          <a:lstStyle>
            <a:lvl1pPr marL="0" indent="0" algn="l" defTabSz="914400" rtl="0" eaLnBrk="1" latinLnBrk="0" hangingPunct="1">
              <a:lnSpc>
                <a:spcPct val="90000"/>
              </a:lnSpc>
              <a:spcBef>
                <a:spcPct val="0"/>
              </a:spcBef>
              <a:buFont typeface="Arial" panose="020B0604020202020204" pitchFamily="34" charset="0"/>
              <a:buNone/>
              <a:defRPr sz="4400" kern="1200">
                <a:solidFill>
                  <a:schemeClr val="bg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 typeface="Arial" panose="020B0604020202020204" pitchFamily="34" charset="0"/>
              <a:buNone/>
              <a:tabLst/>
              <a:defRPr/>
            </a:pPr>
            <a:r>
              <a:rPr lang="en-US" sz="1600" dirty="0">
                <a:solidFill>
                  <a:srgbClr val="FFFFFF"/>
                </a:solidFill>
                <a:effectLst>
                  <a:outerShdw blurRad="190500" algn="ctr" rotWithShape="0">
                    <a:srgbClr val="FFFFFF">
                      <a:alpha val="40000"/>
                    </a:srgbClr>
                  </a:outerShdw>
                </a:effectLst>
                <a:latin typeface="Poppins" panose="00000500000000000000" pitchFamily="2" charset="0"/>
                <a:cs typeface="Poppins" panose="00000500000000000000" pitchFamily="2" charset="0"/>
              </a:rPr>
              <a:t>More Projects </a:t>
            </a:r>
            <a:r>
              <a:rPr kumimoji="0" lang="en-US" sz="1600" b="0" i="0" u="none" strike="noStrike" kern="1200" cap="none" normalizeH="0" baseline="0" noProof="0" dirty="0">
                <a:ln>
                  <a:noFill/>
                </a:ln>
                <a:solidFill>
                  <a:srgbClr val="FFFFFF"/>
                </a:solidFill>
                <a:effectLst>
                  <a:outerShdw blurRad="190500" algn="ctr" rotWithShape="0">
                    <a:srgbClr val="FFFFFF">
                      <a:alpha val="40000"/>
                    </a:srgbClr>
                  </a:outerShdw>
                </a:effectLst>
                <a:uLnTx/>
                <a:uFillTx/>
                <a:latin typeface="Poppins" panose="00000500000000000000" pitchFamily="2" charset="0"/>
                <a:cs typeface="Poppins" panose="00000500000000000000" pitchFamily="2" charset="0"/>
              </a:rPr>
              <a:t>✨</a:t>
            </a:r>
          </a:p>
        </p:txBody>
      </p:sp>
      <p:sp>
        <p:nvSpPr>
          <p:cNvPr id="27" name="TextBox 26">
            <a:hlinkClick r:id="rId5"/>
            <a:extLst>
              <a:ext uri="{FF2B5EF4-FFF2-40B4-BE49-F238E27FC236}">
                <a16:creationId xmlns:a16="http://schemas.microsoft.com/office/drawing/2014/main" id="{60516E8D-361A-887E-84FB-F52435DE3728}"/>
              </a:ext>
            </a:extLst>
          </p:cNvPr>
          <p:cNvSpPr txBox="1"/>
          <p:nvPr/>
        </p:nvSpPr>
        <p:spPr>
          <a:xfrm>
            <a:off x="495428" y="6357176"/>
            <a:ext cx="3650579" cy="230832"/>
          </a:xfrm>
          <a:prstGeom prst="rect">
            <a:avLst/>
          </a:prstGeom>
          <a:noFill/>
        </p:spPr>
        <p:txBody>
          <a:bodyPr wrap="square">
            <a:spAutoFit/>
          </a:bodyPr>
          <a:lstStyle/>
          <a:p>
            <a:pPr algn="ctr"/>
            <a:r>
              <a:rPr lang="en-GB" sz="900" dirty="0">
                <a:solidFill>
                  <a:schemeClr val="bg1"/>
                </a:solidFill>
                <a:latin typeface="Poppins Light" panose="00000400000000000000" pitchFamily="2" charset="0"/>
                <a:cs typeface="Poppins Light" panose="00000400000000000000" pitchFamily="2" charset="0"/>
              </a:rPr>
              <a:t>https://github.com/IoannisMaras/</a:t>
            </a:r>
          </a:p>
        </p:txBody>
      </p:sp>
      <p:pic>
        <p:nvPicPr>
          <p:cNvPr id="30" name="Graphic 29">
            <a:hlinkClick r:id="rId6"/>
            <a:extLst>
              <a:ext uri="{FF2B5EF4-FFF2-40B4-BE49-F238E27FC236}">
                <a16:creationId xmlns:a16="http://schemas.microsoft.com/office/drawing/2014/main" id="{4085C651-F704-34C2-0A6D-1E3BEEF298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816586" y="6231190"/>
            <a:ext cx="304800" cy="304800"/>
          </a:xfrm>
          <a:prstGeom prst="rect">
            <a:avLst/>
          </a:prstGeom>
        </p:spPr>
      </p:pic>
      <p:pic>
        <p:nvPicPr>
          <p:cNvPr id="34" name="Graphic 33">
            <a:hlinkClick r:id="rId9"/>
            <a:extLst>
              <a:ext uri="{FF2B5EF4-FFF2-40B4-BE49-F238E27FC236}">
                <a16:creationId xmlns:a16="http://schemas.microsoft.com/office/drawing/2014/main" id="{E5B7D063-5A5A-EC8C-61F4-9EA8B7A661F9}"/>
              </a:ext>
            </a:extLst>
          </p:cNvPr>
          <p:cNvPicPr>
            <a:picLocks noChangeAspect="1"/>
          </p:cNvPicPr>
          <p:nvPr/>
        </p:nvPicPr>
        <p:blipFill>
          <a:blip r:embed="rId10"/>
          <a:srcRect/>
          <a:stretch/>
        </p:blipFill>
        <p:spPr>
          <a:xfrm>
            <a:off x="10338593" y="6194246"/>
            <a:ext cx="304800" cy="304800"/>
          </a:xfrm>
          <a:prstGeom prst="rect">
            <a:avLst/>
          </a:prstGeom>
        </p:spPr>
      </p:pic>
      <p:sp>
        <p:nvSpPr>
          <p:cNvPr id="37" name="Title 7">
            <a:extLst>
              <a:ext uri="{FF2B5EF4-FFF2-40B4-BE49-F238E27FC236}">
                <a16:creationId xmlns:a16="http://schemas.microsoft.com/office/drawing/2014/main" id="{2F49A984-B85A-7C16-3ECB-D1E4D71635AF}"/>
              </a:ext>
            </a:extLst>
          </p:cNvPr>
          <p:cNvSpPr txBox="1">
            <a:spLocks/>
          </p:cNvSpPr>
          <p:nvPr/>
        </p:nvSpPr>
        <p:spPr>
          <a:xfrm>
            <a:off x="10126264" y="5923144"/>
            <a:ext cx="1034257" cy="230832"/>
          </a:xfrm>
          <a:prstGeom prst="rect">
            <a:avLst/>
          </a:prstGeom>
          <a:noFill/>
        </p:spPr>
        <p:txBody>
          <a:bodyPr wrap="none">
            <a:spAutoFit/>
          </a:bodyPr>
          <a:lstStyle>
            <a:defPPr>
              <a:defRPr lang="en-LT"/>
            </a:defPPr>
            <a:lvl1pPr algn="ctr">
              <a:defRPr sz="900">
                <a:solidFill>
                  <a:schemeClr val="bg1"/>
                </a:solidFill>
                <a:latin typeface="Poppins Light" panose="00000400000000000000" pitchFamily="2" charset="0"/>
                <a:cs typeface="Poppins Light" panose="00000400000000000000" pitchFamily="2" charset="0"/>
              </a:defRPr>
            </a:lvl1pPr>
          </a:lstStyle>
          <a:p>
            <a:r>
              <a:rPr lang="en-US" dirty="0"/>
              <a:t>Follow One Skill</a:t>
            </a:r>
          </a:p>
        </p:txBody>
      </p:sp>
      <p:pic>
        <p:nvPicPr>
          <p:cNvPr id="23" name="Εικόνα 22" descr="Εικόνα που περιέχει κείμενο, στιγμιότυπο οθόνης, λογισμικό πολυμέσων, λογισμικό&#10;&#10;Περιγραφή που δημιουργήθηκε αυτόματα">
            <a:extLst>
              <a:ext uri="{FF2B5EF4-FFF2-40B4-BE49-F238E27FC236}">
                <a16:creationId xmlns:a16="http://schemas.microsoft.com/office/drawing/2014/main" id="{5A4A3789-C569-0EAD-CAF7-DC1854185E13}"/>
              </a:ext>
            </a:extLst>
          </p:cNvPr>
          <p:cNvPicPr>
            <a:picLocks noChangeAspect="1"/>
          </p:cNvPicPr>
          <p:nvPr/>
        </p:nvPicPr>
        <p:blipFill>
          <a:blip r:embed="rId11"/>
          <a:stretch>
            <a:fillRect/>
          </a:stretch>
        </p:blipFill>
        <p:spPr>
          <a:xfrm>
            <a:off x="1643577" y="1524551"/>
            <a:ext cx="8655882" cy="4191270"/>
          </a:xfrm>
          <a:prstGeom prst="rect">
            <a:avLst/>
          </a:prstGeom>
          <a:ln>
            <a:noFill/>
          </a:ln>
          <a:effectLst>
            <a:outerShdw blurRad="127000" dist="38100" dir="2700000" sx="101000" sy="101000" algn="tl" rotWithShape="0">
              <a:schemeClr val="bg1">
                <a:alpha val="18000"/>
              </a:schemeClr>
            </a:outerShdw>
          </a:effectLst>
        </p:spPr>
      </p:pic>
      <p:sp>
        <p:nvSpPr>
          <p:cNvPr id="24" name="Rectangle 23">
            <a:extLst>
              <a:ext uri="{FF2B5EF4-FFF2-40B4-BE49-F238E27FC236}">
                <a16:creationId xmlns:a16="http://schemas.microsoft.com/office/drawing/2014/main" id="{1CE88B0E-9AAE-6BE8-870B-CFC12C8502EB}"/>
              </a:ext>
            </a:extLst>
          </p:cNvPr>
          <p:cNvSpPr/>
          <p:nvPr/>
        </p:nvSpPr>
        <p:spPr>
          <a:xfrm>
            <a:off x="437245" y="162369"/>
            <a:ext cx="1996737" cy="938719"/>
          </a:xfrm>
          <a:prstGeom prst="rect">
            <a:avLst/>
          </a:prstGeom>
        </p:spPr>
        <p:txBody>
          <a:bodyPr wrap="square">
            <a:spAutoFit/>
          </a:bodyPr>
          <a:lstStyle/>
          <a:p>
            <a:pPr algn="ctr">
              <a:lnSpc>
                <a:spcPct val="80000"/>
              </a:lnSpc>
              <a:spcBef>
                <a:spcPct val="0"/>
              </a:spcBef>
            </a:pPr>
            <a:r>
              <a:rPr lang="en-US" sz="6600" dirty="0">
                <a:solidFill>
                  <a:srgbClr val="FFFFFF"/>
                </a:solidFill>
                <a:effectLst>
                  <a:outerShdw blurRad="190500" algn="ctr" rotWithShape="0">
                    <a:srgbClr val="FFFFFF">
                      <a:alpha val="40000"/>
                    </a:srgbClr>
                  </a:outerShdw>
                </a:effectLst>
                <a:latin typeface="Poppins SemiBold"/>
                <a:ea typeface="+mj-ea"/>
                <a:cs typeface="+mj-cs"/>
              </a:rPr>
              <a:t>ITFA</a:t>
            </a:r>
            <a:endParaRPr lang="en-LT" sz="6600" dirty="0">
              <a:solidFill>
                <a:srgbClr val="FFFFFF"/>
              </a:solidFill>
              <a:effectLst>
                <a:outerShdw blurRad="190500" algn="ctr" rotWithShape="0">
                  <a:srgbClr val="FFFFFF">
                    <a:alpha val="40000"/>
                  </a:srgbClr>
                </a:outerShdw>
              </a:effectLst>
              <a:latin typeface="Poppins SemiBold"/>
              <a:ea typeface="+mj-ea"/>
              <a:cs typeface="+mj-cs"/>
            </a:endParaRPr>
          </a:p>
        </p:txBody>
      </p:sp>
      <p:sp>
        <p:nvSpPr>
          <p:cNvPr id="29" name="Title 7">
            <a:hlinkClick r:id="rId4"/>
            <a:extLst>
              <a:ext uri="{FF2B5EF4-FFF2-40B4-BE49-F238E27FC236}">
                <a16:creationId xmlns:a16="http://schemas.microsoft.com/office/drawing/2014/main" id="{CF6BCFEF-CC0A-E43F-8539-EE64F914757A}"/>
              </a:ext>
            </a:extLst>
          </p:cNvPr>
          <p:cNvSpPr txBox="1">
            <a:spLocks/>
          </p:cNvSpPr>
          <p:nvPr/>
        </p:nvSpPr>
        <p:spPr>
          <a:xfrm>
            <a:off x="257772" y="878232"/>
            <a:ext cx="11582400" cy="461665"/>
          </a:xfrm>
          <a:prstGeom prst="rect">
            <a:avLst/>
          </a:prstGeom>
          <a:solidFill>
            <a:srgbClr val="0C2035">
              <a:alpha val="56863"/>
            </a:srgbClr>
          </a:solidFill>
        </p:spPr>
        <p:txBody>
          <a:bodyPr wrap="square">
            <a:spAutoFit/>
          </a:bodyPr>
          <a:lstStyle>
            <a:lvl1pPr marL="0" indent="0" algn="l" defTabSz="914400" rtl="0" eaLnBrk="1" latinLnBrk="0" hangingPunct="1">
              <a:lnSpc>
                <a:spcPct val="90000"/>
              </a:lnSpc>
              <a:spcBef>
                <a:spcPct val="0"/>
              </a:spcBef>
              <a:buFont typeface="Arial" panose="020B0604020202020204" pitchFamily="34" charset="0"/>
              <a:buNone/>
              <a:defRPr sz="4400" kern="1200">
                <a:solidFill>
                  <a:schemeClr val="bg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 typeface="Arial" panose="020B0604020202020204" pitchFamily="34" charset="0"/>
              <a:buNone/>
              <a:tabLst/>
              <a:defRPr/>
            </a:pPr>
            <a:r>
              <a:rPr lang="en-US" sz="2400" dirty="0">
                <a:solidFill>
                  <a:srgbClr val="FFFFFF"/>
                </a:solidFill>
                <a:effectLst>
                  <a:outerShdw blurRad="190500" algn="ctr" rotWithShape="0">
                    <a:srgbClr val="FFFFFF">
                      <a:alpha val="40000"/>
                    </a:srgbClr>
                  </a:outerShdw>
                </a:effectLst>
                <a:latin typeface="Poppins" panose="00000500000000000000" pitchFamily="2" charset="0"/>
                <a:cs typeface="Poppins" panose="00000500000000000000" pitchFamily="2" charset="0"/>
              </a:rPr>
              <a:t>For presentation of ITFA and more info you can visit my GitHub page</a:t>
            </a:r>
            <a:endParaRPr kumimoji="0" lang="en-US" sz="2400" b="0" i="0" u="none" strike="noStrike" kern="1200" cap="none" normalizeH="0" baseline="0" noProof="0" dirty="0">
              <a:ln>
                <a:noFill/>
              </a:ln>
              <a:solidFill>
                <a:srgbClr val="FFFFFF"/>
              </a:solidFill>
              <a:effectLst>
                <a:outerShdw blurRad="190500" algn="ctr" rotWithShape="0">
                  <a:srgbClr val="FFFFFF">
                    <a:alpha val="40000"/>
                  </a:srgbClr>
                </a:outerShdw>
              </a:effectLst>
              <a:uLnTx/>
              <a:uFillTx/>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231891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75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childTnLst>
                          </p:cTn>
                        </p:par>
                        <p:par>
                          <p:cTn id="8" fill="hold">
                            <p:stCondLst>
                              <p:cond delay="1250"/>
                            </p:stCondLst>
                            <p:childTnLst>
                              <p:par>
                                <p:cTn id="9" presetID="14" presetClass="entr" presetSubtype="1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randombar(horizontal)">
                                      <p:cBhvr>
                                        <p:cTn id="11" dur="500"/>
                                        <p:tgtEl>
                                          <p:spTgt spid="19"/>
                                        </p:tgtEl>
                                      </p:cBhvr>
                                    </p:animEffect>
                                  </p:childTnLst>
                                </p:cTn>
                              </p:par>
                            </p:childTnLst>
                          </p:cTn>
                        </p:par>
                        <p:par>
                          <p:cTn id="12" fill="hold">
                            <p:stCondLst>
                              <p:cond delay="1750"/>
                            </p:stCondLst>
                            <p:childTnLst>
                              <p:par>
                                <p:cTn id="13" presetID="14" presetClass="entr" presetSubtype="1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randombar(horizontal)">
                                      <p:cBhvr>
                                        <p:cTn id="15" dur="500"/>
                                        <p:tgtEl>
                                          <p:spTgt spid="27"/>
                                        </p:tgtEl>
                                      </p:cBhvr>
                                    </p:animEffect>
                                  </p:childTnLst>
                                </p:cTn>
                              </p:par>
                            </p:childTnLst>
                          </p:cTn>
                        </p:par>
                        <p:par>
                          <p:cTn id="16" fill="hold">
                            <p:stCondLst>
                              <p:cond delay="2250"/>
                            </p:stCondLst>
                            <p:childTnLst>
                              <p:par>
                                <p:cTn id="17" presetID="14" presetClass="entr" presetSubtype="10"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randombar(horizontal)">
                                      <p:cBhvr>
                                        <p:cTn id="19" dur="500"/>
                                        <p:tgtEl>
                                          <p:spTgt spid="30"/>
                                        </p:tgtEl>
                                      </p:cBhvr>
                                    </p:animEffect>
                                  </p:childTnLst>
                                </p:cTn>
                              </p:par>
                              <p:par>
                                <p:cTn id="20" presetID="14" presetClass="entr" presetSubtype="10"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randombar(horizontal)">
                                      <p:cBhvr>
                                        <p:cTn id="22" dur="500"/>
                                        <p:tgtEl>
                                          <p:spTgt spid="34"/>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randombar(horizontal)">
                                      <p:cBhvr>
                                        <p:cTn id="2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7" grpId="0"/>
      <p:bldP spid="3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Εικόνα 4" descr="Εικόνα που περιέχει στιγμιότυπο οθόνης, κείμενο, άτομο, τεχνολογία">
            <a:extLst>
              <a:ext uri="{FF2B5EF4-FFF2-40B4-BE49-F238E27FC236}">
                <a16:creationId xmlns:a16="http://schemas.microsoft.com/office/drawing/2014/main" id="{BB0C9D76-26FA-88DE-8C80-3FA27C93DCB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55000"/>
                    </a14:imgEffect>
                  </a14:imgLayer>
                </a14:imgProps>
              </a:ext>
            </a:extLst>
          </a:blip>
          <a:srcRect t="467" b="13125"/>
          <a:stretch/>
        </p:blipFill>
        <p:spPr>
          <a:xfrm flipH="1">
            <a:off x="-94052" y="0"/>
            <a:ext cx="12286049" cy="6858000"/>
          </a:xfrm>
          <a:prstGeom prst="rect">
            <a:avLst/>
          </a:prstGeom>
        </p:spPr>
      </p:pic>
      <p:sp>
        <p:nvSpPr>
          <p:cNvPr id="13" name="Title 7">
            <a:extLst>
              <a:ext uri="{FF2B5EF4-FFF2-40B4-BE49-F238E27FC236}">
                <a16:creationId xmlns:a16="http://schemas.microsoft.com/office/drawing/2014/main" id="{8AC2DAB7-3126-9003-2AF3-9104F908BD57}"/>
              </a:ext>
            </a:extLst>
          </p:cNvPr>
          <p:cNvSpPr txBox="1">
            <a:spLocks/>
          </p:cNvSpPr>
          <p:nvPr/>
        </p:nvSpPr>
        <p:spPr>
          <a:xfrm>
            <a:off x="2657709" y="573478"/>
            <a:ext cx="6876586" cy="502702"/>
          </a:xfrm>
          <a:prstGeom prst="rect">
            <a:avLst/>
          </a:prstGeom>
        </p:spPr>
        <p:txBody>
          <a:bodyPr wrap="square">
            <a:spAutoFit/>
          </a:bodyPr>
          <a:lstStyle>
            <a:lvl1pPr marL="0" indent="0" algn="l" defTabSz="914400" rtl="0" eaLnBrk="1" latinLnBrk="0" hangingPunct="1">
              <a:lnSpc>
                <a:spcPct val="90000"/>
              </a:lnSpc>
              <a:spcBef>
                <a:spcPct val="0"/>
              </a:spcBef>
              <a:buFont typeface="Arial" panose="020B0604020202020204" pitchFamily="34" charset="0"/>
              <a:buNone/>
              <a:defRPr sz="4400" kern="1200">
                <a:solidFill>
                  <a:schemeClr val="bg1"/>
                </a:solidFill>
                <a:latin typeface="+mj-lt"/>
                <a:ea typeface="+mj-ea"/>
                <a:cs typeface="+mj-cs"/>
              </a:defRPr>
            </a:lvl1pPr>
          </a:lstStyle>
          <a:p>
            <a:pPr marL="0" marR="0" lvl="0" indent="0" algn="ctr" defTabSz="914400" rtl="0" eaLnBrk="1" fontAlgn="auto" latinLnBrk="0" hangingPunct="1">
              <a:lnSpc>
                <a:spcPct val="80000"/>
              </a:lnSpc>
              <a:spcBef>
                <a:spcPct val="0"/>
              </a:spcBef>
              <a:spcAft>
                <a:spcPts val="0"/>
              </a:spcAft>
              <a:buClrTx/>
              <a:buSzTx/>
              <a:buFont typeface="Arial" panose="020B0604020202020204" pitchFamily="34" charset="0"/>
              <a:buNone/>
              <a:tabLst/>
              <a:defRPr/>
            </a:pPr>
            <a:r>
              <a:rPr lang="en-US" sz="3200" dirty="0">
                <a:solidFill>
                  <a:srgbClr val="FFFFFF"/>
                </a:solidFill>
                <a:effectLst>
                  <a:outerShdw blurRad="190500" algn="ctr" rotWithShape="0">
                    <a:srgbClr val="FFFFFF">
                      <a:alpha val="40000"/>
                    </a:srgbClr>
                  </a:outerShdw>
                </a:effectLst>
                <a:latin typeface="Poppins SemiBold"/>
              </a:rPr>
              <a:t>Intelligent Tax Filing App</a:t>
            </a:r>
          </a:p>
        </p:txBody>
      </p:sp>
      <p:sp>
        <p:nvSpPr>
          <p:cNvPr id="19" name="Title 7">
            <a:hlinkClick r:id="rId4"/>
            <a:extLst>
              <a:ext uri="{FF2B5EF4-FFF2-40B4-BE49-F238E27FC236}">
                <a16:creationId xmlns:a16="http://schemas.microsoft.com/office/drawing/2014/main" id="{5D59819E-17ED-4EE1-A86C-7A497BDD4544}"/>
              </a:ext>
            </a:extLst>
          </p:cNvPr>
          <p:cNvSpPr txBox="1">
            <a:spLocks/>
          </p:cNvSpPr>
          <p:nvPr/>
        </p:nvSpPr>
        <p:spPr>
          <a:xfrm>
            <a:off x="495427" y="5923144"/>
            <a:ext cx="3650580" cy="338554"/>
          </a:xfrm>
          <a:prstGeom prst="rect">
            <a:avLst/>
          </a:prstGeom>
        </p:spPr>
        <p:txBody>
          <a:bodyPr wrap="square">
            <a:spAutoFit/>
          </a:bodyPr>
          <a:lstStyle>
            <a:lvl1pPr marL="0" indent="0" algn="l" defTabSz="914400" rtl="0" eaLnBrk="1" latinLnBrk="0" hangingPunct="1">
              <a:lnSpc>
                <a:spcPct val="90000"/>
              </a:lnSpc>
              <a:spcBef>
                <a:spcPct val="0"/>
              </a:spcBef>
              <a:buFont typeface="Arial" panose="020B0604020202020204" pitchFamily="34" charset="0"/>
              <a:buNone/>
              <a:defRPr sz="4400" kern="1200">
                <a:solidFill>
                  <a:schemeClr val="bg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 typeface="Arial" panose="020B0604020202020204" pitchFamily="34" charset="0"/>
              <a:buNone/>
              <a:tabLst/>
              <a:defRPr/>
            </a:pPr>
            <a:r>
              <a:rPr lang="en-US" sz="1600" dirty="0">
                <a:solidFill>
                  <a:srgbClr val="FFFFFF"/>
                </a:solidFill>
                <a:effectLst>
                  <a:outerShdw blurRad="190500" algn="ctr" rotWithShape="0">
                    <a:srgbClr val="FFFFFF">
                      <a:alpha val="40000"/>
                    </a:srgbClr>
                  </a:outerShdw>
                </a:effectLst>
                <a:latin typeface="Poppins" panose="00000500000000000000" pitchFamily="2" charset="0"/>
                <a:cs typeface="Poppins" panose="00000500000000000000" pitchFamily="2" charset="0"/>
              </a:rPr>
              <a:t>More Projects </a:t>
            </a:r>
            <a:r>
              <a:rPr kumimoji="0" lang="en-US" sz="1600" b="0" i="0" u="none" strike="noStrike" kern="1200" cap="none" normalizeH="0" baseline="0" noProof="0" dirty="0">
                <a:ln>
                  <a:noFill/>
                </a:ln>
                <a:solidFill>
                  <a:srgbClr val="FFFFFF"/>
                </a:solidFill>
                <a:effectLst>
                  <a:outerShdw blurRad="190500" algn="ctr" rotWithShape="0">
                    <a:srgbClr val="FFFFFF">
                      <a:alpha val="40000"/>
                    </a:srgbClr>
                  </a:outerShdw>
                </a:effectLst>
                <a:uLnTx/>
                <a:uFillTx/>
                <a:latin typeface="Poppins" panose="00000500000000000000" pitchFamily="2" charset="0"/>
                <a:cs typeface="Poppins" panose="00000500000000000000" pitchFamily="2" charset="0"/>
              </a:rPr>
              <a:t>✨</a:t>
            </a:r>
          </a:p>
        </p:txBody>
      </p:sp>
      <p:sp>
        <p:nvSpPr>
          <p:cNvPr id="27" name="TextBox 26">
            <a:hlinkClick r:id="rId5"/>
            <a:extLst>
              <a:ext uri="{FF2B5EF4-FFF2-40B4-BE49-F238E27FC236}">
                <a16:creationId xmlns:a16="http://schemas.microsoft.com/office/drawing/2014/main" id="{60516E8D-361A-887E-84FB-F52435DE3728}"/>
              </a:ext>
            </a:extLst>
          </p:cNvPr>
          <p:cNvSpPr txBox="1"/>
          <p:nvPr/>
        </p:nvSpPr>
        <p:spPr>
          <a:xfrm>
            <a:off x="495428" y="6357176"/>
            <a:ext cx="3650579" cy="230832"/>
          </a:xfrm>
          <a:prstGeom prst="rect">
            <a:avLst/>
          </a:prstGeom>
          <a:noFill/>
        </p:spPr>
        <p:txBody>
          <a:bodyPr wrap="square">
            <a:spAutoFit/>
          </a:bodyPr>
          <a:lstStyle/>
          <a:p>
            <a:pPr algn="ctr"/>
            <a:r>
              <a:rPr lang="en-GB" sz="900" dirty="0">
                <a:solidFill>
                  <a:schemeClr val="bg1"/>
                </a:solidFill>
                <a:latin typeface="Poppins Light" panose="00000400000000000000" pitchFamily="2" charset="0"/>
                <a:cs typeface="Poppins Light" panose="00000400000000000000" pitchFamily="2" charset="0"/>
              </a:rPr>
              <a:t>https://github.com/IoannisMaras/</a:t>
            </a:r>
          </a:p>
        </p:txBody>
      </p:sp>
      <p:pic>
        <p:nvPicPr>
          <p:cNvPr id="30" name="Graphic 29">
            <a:hlinkClick r:id="rId6"/>
            <a:extLst>
              <a:ext uri="{FF2B5EF4-FFF2-40B4-BE49-F238E27FC236}">
                <a16:creationId xmlns:a16="http://schemas.microsoft.com/office/drawing/2014/main" id="{4085C651-F704-34C2-0A6D-1E3BEEF298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816586" y="6231190"/>
            <a:ext cx="304800" cy="304800"/>
          </a:xfrm>
          <a:prstGeom prst="rect">
            <a:avLst/>
          </a:prstGeom>
        </p:spPr>
      </p:pic>
      <p:sp>
        <p:nvSpPr>
          <p:cNvPr id="37" name="Title 7">
            <a:extLst>
              <a:ext uri="{FF2B5EF4-FFF2-40B4-BE49-F238E27FC236}">
                <a16:creationId xmlns:a16="http://schemas.microsoft.com/office/drawing/2014/main" id="{2F49A984-B85A-7C16-3ECB-D1E4D71635AF}"/>
              </a:ext>
            </a:extLst>
          </p:cNvPr>
          <p:cNvSpPr txBox="1">
            <a:spLocks/>
          </p:cNvSpPr>
          <p:nvPr/>
        </p:nvSpPr>
        <p:spPr>
          <a:xfrm>
            <a:off x="10126264" y="5923144"/>
            <a:ext cx="1034257" cy="230832"/>
          </a:xfrm>
          <a:prstGeom prst="rect">
            <a:avLst/>
          </a:prstGeom>
          <a:noFill/>
        </p:spPr>
        <p:txBody>
          <a:bodyPr wrap="none">
            <a:spAutoFit/>
          </a:bodyPr>
          <a:lstStyle>
            <a:defPPr>
              <a:defRPr lang="en-LT"/>
            </a:defPPr>
            <a:lvl1pPr algn="ctr">
              <a:defRPr sz="900">
                <a:solidFill>
                  <a:schemeClr val="bg1"/>
                </a:solidFill>
                <a:latin typeface="Poppins Light" panose="00000400000000000000" pitchFamily="2" charset="0"/>
                <a:cs typeface="Poppins Light" panose="00000400000000000000" pitchFamily="2" charset="0"/>
              </a:defRPr>
            </a:lvl1pPr>
          </a:lstStyle>
          <a:p>
            <a:r>
              <a:rPr lang="en-US" dirty="0"/>
              <a:t>Follow One Skill</a:t>
            </a:r>
          </a:p>
        </p:txBody>
      </p:sp>
      <p:pic>
        <p:nvPicPr>
          <p:cNvPr id="23" name="Εικόνα 22" descr="Εικόνα που περιέχει κείμενο, στιγμιότυπο οθόνης, λογισμικό πολυμέσων, λογισμικό&#10;&#10;Περιγραφή που δημιουργήθηκε αυτόματα">
            <a:extLst>
              <a:ext uri="{FF2B5EF4-FFF2-40B4-BE49-F238E27FC236}">
                <a16:creationId xmlns:a16="http://schemas.microsoft.com/office/drawing/2014/main" id="{5A4A3789-C569-0EAD-CAF7-DC1854185E13}"/>
              </a:ext>
            </a:extLst>
          </p:cNvPr>
          <p:cNvPicPr>
            <a:picLocks noChangeAspect="1"/>
          </p:cNvPicPr>
          <p:nvPr/>
        </p:nvPicPr>
        <p:blipFill>
          <a:blip r:embed="rId9"/>
          <a:stretch>
            <a:fillRect/>
          </a:stretch>
        </p:blipFill>
        <p:spPr>
          <a:xfrm>
            <a:off x="3556525" y="1998836"/>
            <a:ext cx="4719123" cy="2285049"/>
          </a:xfrm>
          <a:prstGeom prst="rect">
            <a:avLst/>
          </a:prstGeom>
          <a:ln>
            <a:noFill/>
          </a:ln>
          <a:effectLst>
            <a:outerShdw blurRad="127000" dist="38100" dir="2700000" sx="101000" sy="101000" algn="tl" rotWithShape="0">
              <a:schemeClr val="bg1">
                <a:alpha val="18000"/>
              </a:schemeClr>
            </a:outerShdw>
          </a:effectLst>
        </p:spPr>
      </p:pic>
      <p:sp>
        <p:nvSpPr>
          <p:cNvPr id="24" name="Rectangle 23">
            <a:extLst>
              <a:ext uri="{FF2B5EF4-FFF2-40B4-BE49-F238E27FC236}">
                <a16:creationId xmlns:a16="http://schemas.microsoft.com/office/drawing/2014/main" id="{1CE88B0E-9AAE-6BE8-870B-CFC12C8502EB}"/>
              </a:ext>
            </a:extLst>
          </p:cNvPr>
          <p:cNvSpPr/>
          <p:nvPr/>
        </p:nvSpPr>
        <p:spPr>
          <a:xfrm>
            <a:off x="484273" y="388812"/>
            <a:ext cx="1996737" cy="938719"/>
          </a:xfrm>
          <a:prstGeom prst="rect">
            <a:avLst/>
          </a:prstGeom>
        </p:spPr>
        <p:txBody>
          <a:bodyPr wrap="square">
            <a:spAutoFit/>
          </a:bodyPr>
          <a:lstStyle/>
          <a:p>
            <a:pPr algn="ctr">
              <a:lnSpc>
                <a:spcPct val="80000"/>
              </a:lnSpc>
              <a:spcBef>
                <a:spcPct val="0"/>
              </a:spcBef>
            </a:pPr>
            <a:r>
              <a:rPr lang="en-US" sz="6600" dirty="0">
                <a:solidFill>
                  <a:srgbClr val="FFFFFF"/>
                </a:solidFill>
                <a:effectLst>
                  <a:outerShdw blurRad="190500" algn="ctr" rotWithShape="0">
                    <a:srgbClr val="FFFFFF">
                      <a:alpha val="40000"/>
                    </a:srgbClr>
                  </a:outerShdw>
                </a:effectLst>
                <a:latin typeface="Poppins SemiBold"/>
                <a:ea typeface="+mj-ea"/>
                <a:cs typeface="+mj-cs"/>
              </a:rPr>
              <a:t>ITFA</a:t>
            </a:r>
            <a:endParaRPr lang="en-LT" sz="6600" dirty="0">
              <a:solidFill>
                <a:srgbClr val="FFFFFF"/>
              </a:solidFill>
              <a:effectLst>
                <a:outerShdw blurRad="190500" algn="ctr" rotWithShape="0">
                  <a:srgbClr val="FFFFFF">
                    <a:alpha val="40000"/>
                  </a:srgbClr>
                </a:outerShdw>
              </a:effectLst>
              <a:latin typeface="Poppins SemiBold"/>
              <a:ea typeface="+mj-ea"/>
              <a:cs typeface="+mj-cs"/>
            </a:endParaRPr>
          </a:p>
        </p:txBody>
      </p:sp>
      <p:sp>
        <p:nvSpPr>
          <p:cNvPr id="29" name="Title 7">
            <a:hlinkClick r:id="rId4"/>
            <a:extLst>
              <a:ext uri="{FF2B5EF4-FFF2-40B4-BE49-F238E27FC236}">
                <a16:creationId xmlns:a16="http://schemas.microsoft.com/office/drawing/2014/main" id="{CF6BCFEF-CC0A-E43F-8539-EE64F914757A}"/>
              </a:ext>
            </a:extLst>
          </p:cNvPr>
          <p:cNvSpPr txBox="1">
            <a:spLocks/>
          </p:cNvSpPr>
          <p:nvPr/>
        </p:nvSpPr>
        <p:spPr>
          <a:xfrm>
            <a:off x="304800" y="1104675"/>
            <a:ext cx="11582400" cy="461665"/>
          </a:xfrm>
          <a:prstGeom prst="rect">
            <a:avLst/>
          </a:prstGeom>
          <a:solidFill>
            <a:srgbClr val="0C2035">
              <a:alpha val="56863"/>
            </a:srgbClr>
          </a:solidFill>
        </p:spPr>
        <p:txBody>
          <a:bodyPr wrap="square">
            <a:spAutoFit/>
          </a:bodyPr>
          <a:lstStyle>
            <a:lvl1pPr marL="0" indent="0" algn="l" defTabSz="914400" rtl="0" eaLnBrk="1" latinLnBrk="0" hangingPunct="1">
              <a:lnSpc>
                <a:spcPct val="90000"/>
              </a:lnSpc>
              <a:spcBef>
                <a:spcPct val="0"/>
              </a:spcBef>
              <a:buFont typeface="Arial" panose="020B0604020202020204" pitchFamily="34" charset="0"/>
              <a:buNone/>
              <a:defRPr sz="4400" kern="1200">
                <a:solidFill>
                  <a:schemeClr val="bg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 typeface="Arial" panose="020B0604020202020204" pitchFamily="34" charset="0"/>
              <a:buNone/>
              <a:tabLst/>
              <a:defRPr/>
            </a:pPr>
            <a:r>
              <a:rPr lang="en-US" sz="2400" dirty="0">
                <a:solidFill>
                  <a:srgbClr val="FFFFFF"/>
                </a:solidFill>
                <a:effectLst>
                  <a:outerShdw blurRad="190500" algn="ctr" rotWithShape="0">
                    <a:srgbClr val="FFFFFF">
                      <a:alpha val="40000"/>
                    </a:srgbClr>
                  </a:outerShdw>
                </a:effectLst>
                <a:latin typeface="Poppins" panose="00000500000000000000" pitchFamily="2" charset="0"/>
                <a:cs typeface="Poppins" panose="00000500000000000000" pitchFamily="2" charset="0"/>
              </a:rPr>
              <a:t>For presentation of ITFA and more info you can visit my GitHub page</a:t>
            </a:r>
            <a:endParaRPr kumimoji="0" lang="en-US" sz="2400" b="0" i="0" u="none" strike="noStrike" kern="1200" cap="none" normalizeH="0" baseline="0" noProof="0" dirty="0">
              <a:ln>
                <a:noFill/>
              </a:ln>
              <a:solidFill>
                <a:srgbClr val="FFFFFF"/>
              </a:solidFill>
              <a:effectLst>
                <a:outerShdw blurRad="190500" algn="ctr" rotWithShape="0">
                  <a:srgbClr val="FFFFFF">
                    <a:alpha val="40000"/>
                  </a:srgbClr>
                </a:outerShdw>
              </a:effectLst>
              <a:uLnTx/>
              <a:uFillTx/>
              <a:latin typeface="Poppins" panose="00000500000000000000" pitchFamily="2" charset="0"/>
              <a:cs typeface="Poppins" panose="00000500000000000000" pitchFamily="2" charset="0"/>
            </a:endParaRPr>
          </a:p>
        </p:txBody>
      </p:sp>
      <p:sp>
        <p:nvSpPr>
          <p:cNvPr id="2" name="Title 7">
            <a:extLst>
              <a:ext uri="{FF2B5EF4-FFF2-40B4-BE49-F238E27FC236}">
                <a16:creationId xmlns:a16="http://schemas.microsoft.com/office/drawing/2014/main" id="{D03F6029-6563-B764-A1EF-8B5B9E21C11F}"/>
              </a:ext>
            </a:extLst>
          </p:cNvPr>
          <p:cNvSpPr txBox="1">
            <a:spLocks/>
          </p:cNvSpPr>
          <p:nvPr/>
        </p:nvSpPr>
        <p:spPr>
          <a:xfrm>
            <a:off x="2477794" y="4947213"/>
            <a:ext cx="6876586" cy="938719"/>
          </a:xfrm>
          <a:prstGeom prst="rect">
            <a:avLst/>
          </a:prstGeom>
        </p:spPr>
        <p:txBody>
          <a:bodyPr wrap="square">
            <a:spAutoFit/>
          </a:bodyPr>
          <a:lstStyle>
            <a:lvl1pPr marL="0" indent="0" algn="l" defTabSz="914400" rtl="0" eaLnBrk="1" latinLnBrk="0" hangingPunct="1">
              <a:lnSpc>
                <a:spcPct val="90000"/>
              </a:lnSpc>
              <a:spcBef>
                <a:spcPct val="0"/>
              </a:spcBef>
              <a:buFont typeface="Arial" panose="020B0604020202020204" pitchFamily="34" charset="0"/>
              <a:buNone/>
              <a:defRPr sz="4400" kern="1200">
                <a:solidFill>
                  <a:schemeClr val="bg1"/>
                </a:solidFill>
                <a:latin typeface="+mj-lt"/>
                <a:ea typeface="+mj-ea"/>
                <a:cs typeface="+mj-cs"/>
              </a:defRPr>
            </a:lvl1pPr>
          </a:lstStyle>
          <a:p>
            <a:pPr marL="0" marR="0" lvl="0" indent="0" algn="ctr" defTabSz="914400" rtl="0" eaLnBrk="1" fontAlgn="auto" latinLnBrk="0" hangingPunct="1">
              <a:lnSpc>
                <a:spcPct val="80000"/>
              </a:lnSpc>
              <a:spcBef>
                <a:spcPct val="0"/>
              </a:spcBef>
              <a:spcAft>
                <a:spcPts val="0"/>
              </a:spcAft>
              <a:buClrTx/>
              <a:buSzTx/>
              <a:buFont typeface="Arial" panose="020B0604020202020204" pitchFamily="34" charset="0"/>
              <a:buNone/>
              <a:tabLst/>
              <a:defRPr/>
            </a:pPr>
            <a:r>
              <a:rPr lang="en-US" sz="6600" dirty="0">
                <a:solidFill>
                  <a:srgbClr val="FFFFFF"/>
                </a:solidFill>
                <a:effectLst>
                  <a:outerShdw blurRad="190500" algn="ctr" rotWithShape="0">
                    <a:srgbClr val="FFFFFF">
                      <a:alpha val="40000"/>
                    </a:srgbClr>
                  </a:outerShdw>
                </a:effectLst>
                <a:latin typeface="Poppins SemiBold"/>
              </a:rPr>
              <a:t>Thank you</a:t>
            </a:r>
          </a:p>
        </p:txBody>
      </p:sp>
      <p:pic>
        <p:nvPicPr>
          <p:cNvPr id="3" name="Graphic 33">
            <a:hlinkClick r:id="rId10"/>
            <a:extLst>
              <a:ext uri="{FF2B5EF4-FFF2-40B4-BE49-F238E27FC236}">
                <a16:creationId xmlns:a16="http://schemas.microsoft.com/office/drawing/2014/main" id="{FEE6DF14-6BB4-F99F-B415-1B3CD8635815}"/>
              </a:ext>
            </a:extLst>
          </p:cNvPr>
          <p:cNvPicPr>
            <a:picLocks noChangeAspect="1"/>
          </p:cNvPicPr>
          <p:nvPr/>
        </p:nvPicPr>
        <p:blipFill>
          <a:blip r:embed="rId11"/>
          <a:srcRect/>
          <a:stretch/>
        </p:blipFill>
        <p:spPr>
          <a:xfrm>
            <a:off x="10338593" y="6194246"/>
            <a:ext cx="304800" cy="304800"/>
          </a:xfrm>
          <a:prstGeom prst="rect">
            <a:avLst/>
          </a:prstGeom>
        </p:spPr>
      </p:pic>
    </p:spTree>
    <p:extLst>
      <p:ext uri="{BB962C8B-B14F-4D97-AF65-F5344CB8AC3E}">
        <p14:creationId xmlns:p14="http://schemas.microsoft.com/office/powerpoint/2010/main" val="669548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869581" y="3915212"/>
            <a:ext cx="6452841" cy="923330"/>
          </a:xfrm>
          <a:prstGeom prst="rect">
            <a:avLst/>
          </a:prstGeom>
        </p:spPr>
        <p:txBody>
          <a:bodyPr wrap="square">
            <a:spAutoFit/>
          </a:bodyPr>
          <a:lstStyle/>
          <a:p>
            <a:pPr algn="ctr"/>
            <a:r>
              <a:rPr lang="en-LT" sz="54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APP</a:t>
            </a:r>
            <a:r>
              <a:rPr lang="en-US" sz="54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 </a:t>
            </a:r>
            <a:r>
              <a:rPr lang="en-LT" sz="54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DESCRIPTION</a:t>
            </a:r>
            <a:endParaRPr lang="en-LT" sz="66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pic>
        <p:nvPicPr>
          <p:cNvPr id="7" name="Graphic 6" descr="Lights On with solid fill">
            <a:extLst>
              <a:ext uri="{FF2B5EF4-FFF2-40B4-BE49-F238E27FC236}">
                <a16:creationId xmlns:a16="http://schemas.microsoft.com/office/drawing/2014/main" id="{3169A18E-29C1-B14B-9DAC-9A1603958F7D}"/>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20683" y="782444"/>
            <a:ext cx="2750634" cy="2750634"/>
          </a:xfrm>
          <a:prstGeom prst="rect">
            <a:avLst/>
          </a:prstGeom>
          <a:effectLst>
            <a:outerShdw blurRad="177800" sx="102000" sy="102000" algn="ctr" rotWithShape="0">
              <a:prstClr val="black">
                <a:alpha val="40000"/>
              </a:prstClr>
            </a:outerShdw>
          </a:effectLst>
        </p:spPr>
      </p:pic>
    </p:spTree>
    <p:extLst>
      <p:ext uri="{BB962C8B-B14F-4D97-AF65-F5344CB8AC3E}">
        <p14:creationId xmlns:p14="http://schemas.microsoft.com/office/powerpoint/2010/main" val="97523264"/>
      </p:ext>
    </p:extLst>
  </p:cSld>
  <p:clrMapOvr>
    <a:masterClrMapping/>
  </p:clrMapOvr>
  <p:transition spd="slow" advTm="0"/>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6BE918B-EA92-1948-9A36-85366B98481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8000"/>
                    </a14:imgEffect>
                  </a14:imgLayer>
                </a14:imgProps>
              </a:ext>
            </a:extLst>
          </a:blip>
          <a:srcRect/>
          <a:stretch/>
        </p:blipFill>
        <p:spPr bwMode="auto">
          <a:xfrm>
            <a:off x="0" y="-669087"/>
            <a:ext cx="12219710" cy="7527087"/>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CF6B2B7C-89ED-F540-A64D-0D5E18A71354}"/>
              </a:ext>
            </a:extLst>
          </p:cNvPr>
          <p:cNvSpPr/>
          <p:nvPr/>
        </p:nvSpPr>
        <p:spPr>
          <a:xfrm>
            <a:off x="-1450258" y="-4117255"/>
            <a:ext cx="15092516" cy="15092510"/>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useBgFill="1">
        <p:nvSpPr>
          <p:cNvPr id="21" name="Rounded Rectangle 20">
            <a:extLst>
              <a:ext uri="{FF2B5EF4-FFF2-40B4-BE49-F238E27FC236}">
                <a16:creationId xmlns:a16="http://schemas.microsoft.com/office/drawing/2014/main" id="{D6787DAF-363B-FF49-8B5C-94BB07360B4E}"/>
              </a:ext>
            </a:extLst>
          </p:cNvPr>
          <p:cNvSpPr/>
          <p:nvPr/>
        </p:nvSpPr>
        <p:spPr>
          <a:xfrm rot="2314562">
            <a:off x="1496965" y="313773"/>
            <a:ext cx="642321" cy="394395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2" name="Rounded Rectangle 21">
            <a:extLst>
              <a:ext uri="{FF2B5EF4-FFF2-40B4-BE49-F238E27FC236}">
                <a16:creationId xmlns:a16="http://schemas.microsoft.com/office/drawing/2014/main" id="{A550FAD0-EC64-B541-9FEF-F3F576427C79}"/>
              </a:ext>
            </a:extLst>
          </p:cNvPr>
          <p:cNvSpPr/>
          <p:nvPr/>
        </p:nvSpPr>
        <p:spPr>
          <a:xfrm rot="2314562">
            <a:off x="1384545" y="1613863"/>
            <a:ext cx="642321" cy="4080509"/>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3" name="Rounded Rectangle 22">
            <a:extLst>
              <a:ext uri="{FF2B5EF4-FFF2-40B4-BE49-F238E27FC236}">
                <a16:creationId xmlns:a16="http://schemas.microsoft.com/office/drawing/2014/main" id="{95ACA153-32CF-B343-BD0F-8295EFA0D82C}"/>
              </a:ext>
            </a:extLst>
          </p:cNvPr>
          <p:cNvSpPr/>
          <p:nvPr/>
        </p:nvSpPr>
        <p:spPr>
          <a:xfrm rot="2314562">
            <a:off x="1563665" y="2358741"/>
            <a:ext cx="642321" cy="4513190"/>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4" name="Rounded Rectangle 23">
            <a:extLst>
              <a:ext uri="{FF2B5EF4-FFF2-40B4-BE49-F238E27FC236}">
                <a16:creationId xmlns:a16="http://schemas.microsoft.com/office/drawing/2014/main" id="{4A087067-6FBB-1745-A5D4-628D980A11A2}"/>
              </a:ext>
            </a:extLst>
          </p:cNvPr>
          <p:cNvSpPr/>
          <p:nvPr/>
        </p:nvSpPr>
        <p:spPr>
          <a:xfrm rot="2314562">
            <a:off x="1014528" y="4518245"/>
            <a:ext cx="642321" cy="401989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5" name="Rectangle 4">
            <a:extLst>
              <a:ext uri="{FF2B5EF4-FFF2-40B4-BE49-F238E27FC236}">
                <a16:creationId xmlns:a16="http://schemas.microsoft.com/office/drawing/2014/main" id="{67ABF447-6E17-1A45-AD94-46DCD25C1D16}"/>
              </a:ext>
            </a:extLst>
          </p:cNvPr>
          <p:cNvSpPr/>
          <p:nvPr/>
        </p:nvSpPr>
        <p:spPr>
          <a:xfrm>
            <a:off x="3086100" y="3232371"/>
            <a:ext cx="7296150" cy="646331"/>
          </a:xfrm>
          <a:prstGeom prst="rect">
            <a:avLst/>
          </a:prstGeom>
        </p:spPr>
        <p:txBody>
          <a:bodyPr wrap="square">
            <a:spAutoFit/>
          </a:bodyPr>
          <a:lstStyle/>
          <a:p>
            <a:pPr algn="ctr"/>
            <a:r>
              <a:rPr lang="en-US" sz="1200" b="1" spc="300" dirty="0">
                <a:solidFill>
                  <a:schemeClr val="bg1"/>
                </a:solidFill>
                <a:latin typeface="Raleway" panose="020B0503030101060003" pitchFamily="34" charset="77"/>
              </a:rPr>
              <a:t>ITFA is a simple web app where the user inputs his/her tax information and can get recommendations on how to proceed with it</a:t>
            </a:r>
            <a:endParaRPr lang="en-LT" sz="1200" b="1" spc="300" dirty="0">
              <a:solidFill>
                <a:schemeClr val="bg1"/>
              </a:solidFill>
              <a:latin typeface="Raleway" panose="020B0503030101060003" pitchFamily="34" charset="77"/>
            </a:endParaRPr>
          </a:p>
        </p:txBody>
      </p:sp>
      <p:sp>
        <p:nvSpPr>
          <p:cNvPr id="11" name="Rectangle 10">
            <a:extLst>
              <a:ext uri="{FF2B5EF4-FFF2-40B4-BE49-F238E27FC236}">
                <a16:creationId xmlns:a16="http://schemas.microsoft.com/office/drawing/2014/main" id="{F1ABBEE1-A4F3-6746-AE3A-4B6E12CE6CA3}"/>
              </a:ext>
            </a:extLst>
          </p:cNvPr>
          <p:cNvSpPr/>
          <p:nvPr/>
        </p:nvSpPr>
        <p:spPr>
          <a:xfrm>
            <a:off x="1163403" y="1834088"/>
            <a:ext cx="9865201" cy="1446550"/>
          </a:xfrm>
          <a:prstGeom prst="rect">
            <a:avLst/>
          </a:prstGeom>
        </p:spPr>
        <p:txBody>
          <a:bodyPr wrap="none">
            <a:spAutoFit/>
          </a:bodyPr>
          <a:lstStyle/>
          <a:p>
            <a:pPr algn="ctr"/>
            <a:r>
              <a:rPr lang="en-LT" sz="88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APP DESCRIPTION</a:t>
            </a:r>
          </a:p>
        </p:txBody>
      </p:sp>
      <p:pic>
        <p:nvPicPr>
          <p:cNvPr id="25" name="Graphic 24" descr="Lights On with solid fill">
            <a:extLst>
              <a:ext uri="{FF2B5EF4-FFF2-40B4-BE49-F238E27FC236}">
                <a16:creationId xmlns:a16="http://schemas.microsoft.com/office/drawing/2014/main" id="{C9A4FAB4-1D30-504F-AC22-18FA700E0E5D}"/>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244790" y="157975"/>
            <a:ext cx="1702420" cy="1702420"/>
          </a:xfrm>
          <a:prstGeom prst="rect">
            <a:avLst/>
          </a:prstGeom>
          <a:effectLst>
            <a:outerShdw blurRad="177800" sx="102000" sy="102000" algn="ctr" rotWithShape="0">
              <a:prstClr val="black">
                <a:alpha val="40000"/>
              </a:prstClr>
            </a:outerShdw>
          </a:effectLst>
        </p:spPr>
      </p:pic>
      <p:sp useBgFill="1">
        <p:nvSpPr>
          <p:cNvPr id="26" name="Rounded Rectangle 25">
            <a:extLst>
              <a:ext uri="{FF2B5EF4-FFF2-40B4-BE49-F238E27FC236}">
                <a16:creationId xmlns:a16="http://schemas.microsoft.com/office/drawing/2014/main" id="{79CF8A2E-6CD9-C246-88DB-41410F96B594}"/>
              </a:ext>
            </a:extLst>
          </p:cNvPr>
          <p:cNvSpPr/>
          <p:nvPr/>
        </p:nvSpPr>
        <p:spPr>
          <a:xfrm rot="2314562">
            <a:off x="10002831" y="2171981"/>
            <a:ext cx="642321" cy="394395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7" name="Rounded Rectangle 26">
            <a:extLst>
              <a:ext uri="{FF2B5EF4-FFF2-40B4-BE49-F238E27FC236}">
                <a16:creationId xmlns:a16="http://schemas.microsoft.com/office/drawing/2014/main" id="{8BF71943-E162-8646-B793-F730AF1116CA}"/>
              </a:ext>
            </a:extLst>
          </p:cNvPr>
          <p:cNvSpPr/>
          <p:nvPr/>
        </p:nvSpPr>
        <p:spPr>
          <a:xfrm rot="2314562">
            <a:off x="9890411" y="3472071"/>
            <a:ext cx="642321" cy="4080509"/>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8" name="Rounded Rectangle 27">
            <a:extLst>
              <a:ext uri="{FF2B5EF4-FFF2-40B4-BE49-F238E27FC236}">
                <a16:creationId xmlns:a16="http://schemas.microsoft.com/office/drawing/2014/main" id="{FC8B7B47-AD94-0B42-BF9A-FB712535E5D0}"/>
              </a:ext>
            </a:extLst>
          </p:cNvPr>
          <p:cNvSpPr/>
          <p:nvPr/>
        </p:nvSpPr>
        <p:spPr>
          <a:xfrm rot="2314562">
            <a:off x="10069531" y="4216949"/>
            <a:ext cx="642321" cy="4513190"/>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9" name="Rounded Rectangle 28">
            <a:extLst>
              <a:ext uri="{FF2B5EF4-FFF2-40B4-BE49-F238E27FC236}">
                <a16:creationId xmlns:a16="http://schemas.microsoft.com/office/drawing/2014/main" id="{14E00701-098F-CD4F-A308-C7B7ECDFF684}"/>
              </a:ext>
            </a:extLst>
          </p:cNvPr>
          <p:cNvSpPr/>
          <p:nvPr/>
        </p:nvSpPr>
        <p:spPr>
          <a:xfrm rot="2314562">
            <a:off x="9520394" y="6376453"/>
            <a:ext cx="642321" cy="401989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3" name="Ορθογώνιο 2">
            <a:extLst>
              <a:ext uri="{FF2B5EF4-FFF2-40B4-BE49-F238E27FC236}">
                <a16:creationId xmlns:a16="http://schemas.microsoft.com/office/drawing/2014/main" id="{E03D56EF-85D4-9D0F-436F-3A5E90FBFFB5}"/>
              </a:ext>
            </a:extLst>
          </p:cNvPr>
          <p:cNvSpPr/>
          <p:nvPr/>
        </p:nvSpPr>
        <p:spPr>
          <a:xfrm>
            <a:off x="2772080" y="3927313"/>
            <a:ext cx="7296150" cy="2099180"/>
          </a:xfrm>
          <a:prstGeom prst="rect">
            <a:avLst/>
          </a:prstGeom>
          <a:solidFill>
            <a:schemeClr val="tx2">
              <a:lumMod val="75000"/>
              <a:alpha val="5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 name="Rectangle 4">
            <a:extLst>
              <a:ext uri="{FF2B5EF4-FFF2-40B4-BE49-F238E27FC236}">
                <a16:creationId xmlns:a16="http://schemas.microsoft.com/office/drawing/2014/main" id="{9DF1F0F1-7A7B-57A8-F433-D35321DF8FC7}"/>
              </a:ext>
            </a:extLst>
          </p:cNvPr>
          <p:cNvSpPr/>
          <p:nvPr/>
        </p:nvSpPr>
        <p:spPr>
          <a:xfrm>
            <a:off x="2783451" y="3918185"/>
            <a:ext cx="7296150" cy="2123658"/>
          </a:xfrm>
          <a:prstGeom prst="rect">
            <a:avLst/>
          </a:prstGeom>
        </p:spPr>
        <p:txBody>
          <a:bodyPr wrap="square">
            <a:spAutoFit/>
          </a:bodyPr>
          <a:lstStyle/>
          <a:p>
            <a:pPr algn="ctr"/>
            <a:r>
              <a:rPr lang="en-US" sz="1200" spc="300" dirty="0">
                <a:solidFill>
                  <a:schemeClr val="bg1"/>
                </a:solidFill>
                <a:latin typeface="Raleway" panose="020B0503030101060003" pitchFamily="34" charset="77"/>
              </a:rPr>
              <a:t>The main purpose of the app is to showcase my proficiency in developing a full-stack application. It begins with the frontend, where users can input their tax information and receive recommendations on how to proceed. Moving on, I add a backend that includes CRUD APIs to handle data manipulation. Additionally, I integrate the app with the OPEN AI API to enhance its functionality. Finally, I containerize the entire application and utilize GitHub Actions to automate the process of pushing it to Docker Hub. This comprehensive project demonstrates my skills in frontend development, backend implementation, API integration, containerization, and continuous deployment.</a:t>
            </a:r>
            <a:endParaRPr lang="en-LT" sz="1200" spc="300" dirty="0">
              <a:solidFill>
                <a:schemeClr val="bg1"/>
              </a:solidFill>
              <a:latin typeface="Raleway" panose="020B0503030101060003" pitchFamily="34" charset="77"/>
            </a:endParaRPr>
          </a:p>
        </p:txBody>
      </p:sp>
    </p:spTree>
    <p:extLst>
      <p:ext uri="{BB962C8B-B14F-4D97-AF65-F5344CB8AC3E}">
        <p14:creationId xmlns:p14="http://schemas.microsoft.com/office/powerpoint/2010/main" val="38428075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path" presetSubtype="0" repeatCount="indefinite" accel="50000" decel="50000" autoRev="1" fill="hold" grpId="0" nodeType="withEffect">
                                  <p:stCondLst>
                                    <p:cond delay="0"/>
                                  </p:stCondLst>
                                  <p:childTnLst>
                                    <p:animMotion origin="layout" path="M 1.45833E-6 -3.33333E-6 L 0.04245 -0.09352 " pathEditMode="relative" rAng="0" ptsTypes="AA">
                                      <p:cBhvr>
                                        <p:cTn id="6" dur="3000" fill="hold"/>
                                        <p:tgtEl>
                                          <p:spTgt spid="21"/>
                                        </p:tgtEl>
                                        <p:attrNameLst>
                                          <p:attrName>ppt_x</p:attrName>
                                          <p:attrName>ppt_y</p:attrName>
                                        </p:attrNameLst>
                                      </p:cBhvr>
                                      <p:rCtr x="2122" y="-4676"/>
                                    </p:animMotion>
                                  </p:childTnLst>
                                </p:cTn>
                              </p:par>
                              <p:par>
                                <p:cTn id="7" presetID="56" presetClass="path" presetSubtype="0" repeatCount="indefinite" accel="50000" decel="50000" autoRev="1" fill="hold" grpId="0" nodeType="withEffect">
                                  <p:stCondLst>
                                    <p:cond delay="400"/>
                                  </p:stCondLst>
                                  <p:childTnLst>
                                    <p:animMotion origin="layout" path="M 2.5E-6 -3.7037E-7 L 0.04245 -0.09352 " pathEditMode="relative" rAng="0" ptsTypes="AA">
                                      <p:cBhvr>
                                        <p:cTn id="8" dur="3000" fill="hold"/>
                                        <p:tgtEl>
                                          <p:spTgt spid="22"/>
                                        </p:tgtEl>
                                        <p:attrNameLst>
                                          <p:attrName>ppt_x</p:attrName>
                                          <p:attrName>ppt_y</p:attrName>
                                        </p:attrNameLst>
                                      </p:cBhvr>
                                      <p:rCtr x="2122" y="-4676"/>
                                    </p:animMotion>
                                  </p:childTnLst>
                                </p:cTn>
                              </p:par>
                              <p:par>
                                <p:cTn id="9" presetID="56" presetClass="path" presetSubtype="0" repeatCount="indefinite" accel="50000" decel="50000" autoRev="1" fill="hold" grpId="0" nodeType="withEffect">
                                  <p:stCondLst>
                                    <p:cond delay="800"/>
                                  </p:stCondLst>
                                  <p:childTnLst>
                                    <p:animMotion origin="layout" path="M -1.04167E-6 3.33333E-6 L 0.04245 -0.09352 " pathEditMode="relative" rAng="0" ptsTypes="AA">
                                      <p:cBhvr>
                                        <p:cTn id="10" dur="3000" fill="hold"/>
                                        <p:tgtEl>
                                          <p:spTgt spid="23"/>
                                        </p:tgtEl>
                                        <p:attrNameLst>
                                          <p:attrName>ppt_x</p:attrName>
                                          <p:attrName>ppt_y</p:attrName>
                                        </p:attrNameLst>
                                      </p:cBhvr>
                                      <p:rCtr x="2122" y="-4676"/>
                                    </p:animMotion>
                                  </p:childTnLst>
                                </p:cTn>
                              </p:par>
                              <p:par>
                                <p:cTn id="11" presetID="56" presetClass="path" presetSubtype="0" repeatCount="indefinite" accel="50000" decel="50000" autoRev="1" fill="hold" grpId="0" nodeType="withEffect">
                                  <p:stCondLst>
                                    <p:cond delay="1200"/>
                                  </p:stCondLst>
                                  <p:childTnLst>
                                    <p:animMotion origin="layout" path="M 1.04167E-6 -1.85185E-6 L 0.04245 -0.09352 " pathEditMode="relative" rAng="0" ptsTypes="AA">
                                      <p:cBhvr>
                                        <p:cTn id="12" dur="3000" fill="hold"/>
                                        <p:tgtEl>
                                          <p:spTgt spid="24"/>
                                        </p:tgtEl>
                                        <p:attrNameLst>
                                          <p:attrName>ppt_x</p:attrName>
                                          <p:attrName>ppt_y</p:attrName>
                                        </p:attrNameLst>
                                      </p:cBhvr>
                                      <p:rCtr x="2122" y="-4676"/>
                                    </p:animMotion>
                                  </p:childTnLst>
                                </p:cTn>
                              </p:par>
                              <p:par>
                                <p:cTn id="13" presetID="56" presetClass="path" presetSubtype="0" repeatCount="indefinite" accel="50000" decel="50000" autoRev="1" fill="hold" grpId="0" nodeType="withEffect">
                                  <p:stCondLst>
                                    <p:cond delay="0"/>
                                  </p:stCondLst>
                                  <p:childTnLst>
                                    <p:animMotion origin="layout" path="M -2.29167E-6 -3.33333E-6 L 0.04245 -0.09352 " pathEditMode="relative" rAng="0" ptsTypes="AA">
                                      <p:cBhvr>
                                        <p:cTn id="14" dur="3000" fill="hold"/>
                                        <p:tgtEl>
                                          <p:spTgt spid="26"/>
                                        </p:tgtEl>
                                        <p:attrNameLst>
                                          <p:attrName>ppt_x</p:attrName>
                                          <p:attrName>ppt_y</p:attrName>
                                        </p:attrNameLst>
                                      </p:cBhvr>
                                      <p:rCtr x="2122" y="-4676"/>
                                    </p:animMotion>
                                  </p:childTnLst>
                                </p:cTn>
                              </p:par>
                              <p:par>
                                <p:cTn id="15" presetID="56" presetClass="path" presetSubtype="0" repeatCount="indefinite" accel="50000" decel="50000" autoRev="1" fill="hold" grpId="0" nodeType="withEffect">
                                  <p:stCondLst>
                                    <p:cond delay="400"/>
                                  </p:stCondLst>
                                  <p:childTnLst>
                                    <p:animMotion origin="layout" path="M 0 -3.7037E-6 L 0.04245 -0.09351 " pathEditMode="relative" rAng="0" ptsTypes="AA">
                                      <p:cBhvr>
                                        <p:cTn id="16" dur="3000" fill="hold"/>
                                        <p:tgtEl>
                                          <p:spTgt spid="27"/>
                                        </p:tgtEl>
                                        <p:attrNameLst>
                                          <p:attrName>ppt_x</p:attrName>
                                          <p:attrName>ppt_y</p:attrName>
                                        </p:attrNameLst>
                                      </p:cBhvr>
                                      <p:rCtr x="2122" y="-4676"/>
                                    </p:animMotion>
                                  </p:childTnLst>
                                </p:cTn>
                              </p:par>
                              <p:par>
                                <p:cTn id="17" presetID="56" presetClass="path" presetSubtype="0" repeatCount="indefinite" accel="50000" decel="50000" autoRev="1" fill="hold" grpId="0" nodeType="withEffect">
                                  <p:stCondLst>
                                    <p:cond delay="800"/>
                                  </p:stCondLst>
                                  <p:childTnLst>
                                    <p:animMotion origin="layout" path="M -1.04167E-6 3.33333E-6 L 0.04245 -0.09352 " pathEditMode="relative" rAng="0" ptsTypes="AA">
                                      <p:cBhvr>
                                        <p:cTn id="18" dur="3000" fill="hold"/>
                                        <p:tgtEl>
                                          <p:spTgt spid="28"/>
                                        </p:tgtEl>
                                        <p:attrNameLst>
                                          <p:attrName>ppt_x</p:attrName>
                                          <p:attrName>ppt_y</p:attrName>
                                        </p:attrNameLst>
                                      </p:cBhvr>
                                      <p:rCtr x="2122" y="-4676"/>
                                    </p:animMotion>
                                  </p:childTnLst>
                                </p:cTn>
                              </p:par>
                              <p:par>
                                <p:cTn id="19" presetID="56" presetClass="path" presetSubtype="0" repeatCount="indefinite" accel="50000" decel="50000" autoRev="1" fill="hold" grpId="0" nodeType="withEffect">
                                  <p:stCondLst>
                                    <p:cond delay="1200"/>
                                  </p:stCondLst>
                                  <p:childTnLst>
                                    <p:animMotion origin="layout" path="M 1.04167E-6 -1.85185E-6 L 0.04245 -0.09352 " pathEditMode="relative" rAng="0" ptsTypes="AA">
                                      <p:cBhvr>
                                        <p:cTn id="20" dur="3000" fill="hold"/>
                                        <p:tgtEl>
                                          <p:spTgt spid="29"/>
                                        </p:tgtEl>
                                        <p:attrNameLst>
                                          <p:attrName>ppt_x</p:attrName>
                                          <p:attrName>ppt_y</p:attrName>
                                        </p:attrNameLst>
                                      </p:cBhvr>
                                      <p:rCtr x="2122" y="-46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6" grpId="0" animBg="1"/>
      <p:bldP spid="27" grpId="0" animBg="1"/>
      <p:bldP spid="28" grpId="0" animBg="1"/>
      <p:bldP spid="2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5CBFD"/>
        </a:solidFill>
        <a:effectLst/>
      </p:bgPr>
    </p:bg>
    <p:spTree>
      <p:nvGrpSpPr>
        <p:cNvPr id="1" name=""/>
        <p:cNvGrpSpPr/>
        <p:nvPr/>
      </p:nvGrpSpPr>
      <p:grpSpPr>
        <a:xfrm>
          <a:off x="0" y="0"/>
          <a:ext cx="0" cy="0"/>
          <a:chOff x="0" y="0"/>
          <a:chExt cx="0" cy="0"/>
        </a:xfrm>
      </p:grpSpPr>
      <p:pic>
        <p:nvPicPr>
          <p:cNvPr id="3" name="Εικόνα 2" descr="Εικόνα που περιέχει κείμενο, στιγμιότυπο οθόνης, γραμματοσειρά, λειτουργικό σύστημα&#10;&#10;Περιγραφή που δημιουργήθηκε αυτόματα">
            <a:extLst>
              <a:ext uri="{FF2B5EF4-FFF2-40B4-BE49-F238E27FC236}">
                <a16:creationId xmlns:a16="http://schemas.microsoft.com/office/drawing/2014/main" id="{D74BE305-DD0D-99C5-4DF7-DC0511739B36}"/>
              </a:ext>
            </a:extLst>
          </p:cNvPr>
          <p:cNvPicPr>
            <a:picLocks noChangeAspect="1"/>
          </p:cNvPicPr>
          <p:nvPr/>
        </p:nvPicPr>
        <p:blipFill>
          <a:blip r:embed="rId2"/>
          <a:stretch>
            <a:fillRect/>
          </a:stretch>
        </p:blipFill>
        <p:spPr>
          <a:xfrm>
            <a:off x="5529926" y="1600200"/>
            <a:ext cx="2000592" cy="2423723"/>
          </a:xfrm>
          <a:prstGeom prst="rect">
            <a:avLst/>
          </a:prstGeom>
        </p:spPr>
      </p:pic>
      <p:pic>
        <p:nvPicPr>
          <p:cNvPr id="7" name="Εικόνα 6">
            <a:extLst>
              <a:ext uri="{FF2B5EF4-FFF2-40B4-BE49-F238E27FC236}">
                <a16:creationId xmlns:a16="http://schemas.microsoft.com/office/drawing/2014/main" id="{86DE459E-0945-B49F-EB3E-709C5BB83484}"/>
              </a:ext>
            </a:extLst>
          </p:cNvPr>
          <p:cNvPicPr>
            <a:picLocks noChangeAspect="1"/>
          </p:cNvPicPr>
          <p:nvPr/>
        </p:nvPicPr>
        <p:blipFill>
          <a:blip r:embed="rId3"/>
          <a:srcRect/>
          <a:stretch/>
        </p:blipFill>
        <p:spPr>
          <a:xfrm>
            <a:off x="5821" y="473"/>
            <a:ext cx="12180358" cy="6857054"/>
          </a:xfrm>
          <a:prstGeom prst="rect">
            <a:avLst/>
          </a:prstGeom>
        </p:spPr>
      </p:pic>
    </p:spTree>
    <p:extLst>
      <p:ext uri="{BB962C8B-B14F-4D97-AF65-F5344CB8AC3E}">
        <p14:creationId xmlns:p14="http://schemas.microsoft.com/office/powerpoint/2010/main" val="486398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1" y="3696153"/>
            <a:ext cx="6296718" cy="907941"/>
          </a:xfrm>
          <a:prstGeom prst="rect">
            <a:avLst/>
          </a:prstGeom>
        </p:spPr>
        <p:txBody>
          <a:bodyPr wrap="square">
            <a:spAutoFit/>
          </a:bodyPr>
          <a:lstStyle/>
          <a:p>
            <a:pPr algn="ctr">
              <a:defRPr/>
            </a:pPr>
            <a:r>
              <a:rPr kumimoji="0" lang="en-LT" sz="53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FRONT</a:t>
            </a:r>
            <a:r>
              <a:rPr kumimoji="0" lang="en-US" sz="53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 &amp; </a:t>
            </a:r>
            <a:r>
              <a:rPr kumimoji="0" lang="en-LT" sz="53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BACKEND</a:t>
            </a:r>
          </a:p>
        </p:txBody>
      </p:sp>
      <p:pic>
        <p:nvPicPr>
          <p:cNvPr id="5" name="Graphic 4">
            <a:extLst>
              <a:ext uri="{FF2B5EF4-FFF2-40B4-BE49-F238E27FC236}">
                <a16:creationId xmlns:a16="http://schemas.microsoft.com/office/drawing/2014/main" id="{D06CA14A-1988-B749-953E-210BAD5FF40E}"/>
              </a:ext>
            </a:extLst>
          </p:cNvPr>
          <p:cNvPicPr>
            <a:picLocks noChangeAspect="1"/>
          </p:cNvPicPr>
          <p:nvPr/>
        </p:nvPicPr>
        <p:blipFill>
          <a:blip r:embed="rId2"/>
          <a:srcRect/>
          <a:stretch/>
        </p:blipFill>
        <p:spPr>
          <a:xfrm>
            <a:off x="4843346" y="1035204"/>
            <a:ext cx="2505308" cy="2505308"/>
          </a:xfrm>
          <a:prstGeom prst="rect">
            <a:avLst/>
          </a:prstGeom>
          <a:effectLst>
            <a:outerShdw blurRad="177800" sx="102000" sy="102000" algn="ctr" rotWithShape="0">
              <a:prstClr val="black">
                <a:alpha val="40000"/>
              </a:prstClr>
            </a:outerShdw>
          </a:effectLst>
        </p:spPr>
      </p:pic>
    </p:spTree>
    <p:extLst>
      <p:ext uri="{BB962C8B-B14F-4D97-AF65-F5344CB8AC3E}">
        <p14:creationId xmlns:p14="http://schemas.microsoft.com/office/powerpoint/2010/main" val="1167597831"/>
      </p:ext>
    </p:extLst>
  </p:cSld>
  <p:clrMapOvr>
    <a:masterClrMapping/>
  </p:clrMapOvr>
  <p:transition spd="slow" advTm="0"/>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D7294908-9A58-794A-B85A-622DC85DAF8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64000"/>
                    </a14:imgEffect>
                  </a14:imgLayer>
                </a14:imgProps>
              </a:ext>
            </a:extLst>
          </a:blip>
          <a:srcRect l="2471" r="2471"/>
          <a:stretch/>
        </p:blipFill>
        <p:spPr bwMode="auto">
          <a:xfrm>
            <a:off x="0" y="-27829"/>
            <a:ext cx="12192000" cy="8550564"/>
          </a:xfrm>
          <a:prstGeom prst="rect">
            <a:avLst/>
          </a:prstGeom>
          <a:noFill/>
        </p:spPr>
      </p:pic>
      <p:sp>
        <p:nvSpPr>
          <p:cNvPr id="2" name="Oval 1">
            <a:extLst>
              <a:ext uri="{FF2B5EF4-FFF2-40B4-BE49-F238E27FC236}">
                <a16:creationId xmlns:a16="http://schemas.microsoft.com/office/drawing/2014/main" id="{B8A42B65-566C-0A41-B8C2-5032B07BD196}"/>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pic>
        <p:nvPicPr>
          <p:cNvPr id="5" name="Graphic 4">
            <a:extLst>
              <a:ext uri="{FF2B5EF4-FFF2-40B4-BE49-F238E27FC236}">
                <a16:creationId xmlns:a16="http://schemas.microsoft.com/office/drawing/2014/main" id="{D06CA14A-1988-B749-953E-210BAD5FF40E}"/>
              </a:ext>
            </a:extLst>
          </p:cNvPr>
          <p:cNvPicPr>
            <a:picLocks noChangeAspect="1"/>
          </p:cNvPicPr>
          <p:nvPr/>
        </p:nvPicPr>
        <p:blipFill>
          <a:blip r:embed="rId6"/>
          <a:srcRect/>
          <a:stretch/>
        </p:blipFill>
        <p:spPr>
          <a:xfrm>
            <a:off x="5378605" y="399586"/>
            <a:ext cx="1434790" cy="1434790"/>
          </a:xfrm>
          <a:prstGeom prst="rect">
            <a:avLst/>
          </a:prstGeom>
          <a:effectLst>
            <a:outerShdw blurRad="177800" sx="102000" sy="102000" algn="ctr" rotWithShape="0">
              <a:prstClr val="black">
                <a:alpha val="40000"/>
              </a:prstClr>
            </a:outerShdw>
          </a:effectLst>
        </p:spPr>
      </p:pic>
      <p:sp>
        <p:nvSpPr>
          <p:cNvPr id="6" name="Rectangle 5">
            <a:extLst>
              <a:ext uri="{FF2B5EF4-FFF2-40B4-BE49-F238E27FC236}">
                <a16:creationId xmlns:a16="http://schemas.microsoft.com/office/drawing/2014/main" id="{86BA49A1-C4F8-6543-8240-061A4699B32F}"/>
              </a:ext>
            </a:extLst>
          </p:cNvPr>
          <p:cNvSpPr/>
          <p:nvPr/>
        </p:nvSpPr>
        <p:spPr>
          <a:xfrm>
            <a:off x="853222" y="1834088"/>
            <a:ext cx="10485563" cy="1446550"/>
          </a:xfrm>
          <a:prstGeom prst="rect">
            <a:avLst/>
          </a:prstGeom>
        </p:spPr>
        <p:txBody>
          <a:bodyPr wrap="none">
            <a:spAutoFit/>
          </a:bodyPr>
          <a:lstStyle/>
          <a:p>
            <a:pPr algn="ctr"/>
            <a:r>
              <a:rPr lang="en-US" sz="88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FRONT &amp; BACKEND</a:t>
            </a:r>
            <a:endParaRPr lang="en-LT" sz="88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sp>
        <p:nvSpPr>
          <p:cNvPr id="10" name="Rectangle 9">
            <a:extLst>
              <a:ext uri="{FF2B5EF4-FFF2-40B4-BE49-F238E27FC236}">
                <a16:creationId xmlns:a16="http://schemas.microsoft.com/office/drawing/2014/main" id="{0CE686A0-D3CF-4B45-AB0E-0CEACD1B22AE}"/>
              </a:ext>
            </a:extLst>
          </p:cNvPr>
          <p:cNvSpPr/>
          <p:nvPr/>
        </p:nvSpPr>
        <p:spPr>
          <a:xfrm>
            <a:off x="3081454" y="3481925"/>
            <a:ext cx="6029092" cy="2123658"/>
          </a:xfrm>
          <a:prstGeom prst="rect">
            <a:avLst/>
          </a:prstGeom>
        </p:spPr>
        <p:txBody>
          <a:bodyPr wrap="square">
            <a:spAutoFit/>
          </a:bodyPr>
          <a:lstStyle/>
          <a:p>
            <a:pPr algn="ctr"/>
            <a:r>
              <a:rPr lang="en-US" sz="1200" spc="300" dirty="0">
                <a:solidFill>
                  <a:schemeClr val="bg1"/>
                </a:solidFill>
                <a:latin typeface="Raleway" panose="020B0503030101060003" pitchFamily="34" charset="77"/>
              </a:rPr>
              <a:t>I developed a full-stack application using Angular for the front-end and Django for the back-end. I set up a structured Angular front-end, creating a responsive home page with a brief description of the application. I implemented a user-friendly form for users to input basic tax information. For the back-end, I used Django to set up a robust service, creating RESTful API endpoints to handle form submissions and return responses. Finally, I integrated the front-end form with the back-end service, enabling seamless data exchange and processing between the two.</a:t>
            </a:r>
            <a:endParaRPr lang="en-LT" sz="1200" spc="300" dirty="0">
              <a:solidFill>
                <a:schemeClr val="bg1"/>
              </a:solidFill>
              <a:latin typeface="Raleway" panose="020B0503030101060003" pitchFamily="34" charset="77"/>
            </a:endParaRPr>
          </a:p>
        </p:txBody>
      </p:sp>
      <p:sp useBgFill="1">
        <p:nvSpPr>
          <p:cNvPr id="8" name="Rectangle 7">
            <a:extLst>
              <a:ext uri="{FF2B5EF4-FFF2-40B4-BE49-F238E27FC236}">
                <a16:creationId xmlns:a16="http://schemas.microsoft.com/office/drawing/2014/main" id="{55C861A1-5041-FA48-9C08-E00E83BF7177}"/>
              </a:ext>
            </a:extLst>
          </p:cNvPr>
          <p:cNvSpPr/>
          <p:nvPr/>
        </p:nvSpPr>
        <p:spPr>
          <a:xfrm>
            <a:off x="9311270"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18" name="Rectangle 17">
            <a:extLst>
              <a:ext uri="{FF2B5EF4-FFF2-40B4-BE49-F238E27FC236}">
                <a16:creationId xmlns:a16="http://schemas.microsoft.com/office/drawing/2014/main" id="{A5D6F6DD-4828-4A4E-9336-6CCFE09E4AFE}"/>
              </a:ext>
            </a:extLst>
          </p:cNvPr>
          <p:cNvSpPr/>
          <p:nvPr/>
        </p:nvSpPr>
        <p:spPr>
          <a:xfrm>
            <a:off x="10120433"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19" name="Rectangle 18">
            <a:extLst>
              <a:ext uri="{FF2B5EF4-FFF2-40B4-BE49-F238E27FC236}">
                <a16:creationId xmlns:a16="http://schemas.microsoft.com/office/drawing/2014/main" id="{9FE9B72F-DF87-5F4E-B684-D0770028819B}"/>
              </a:ext>
            </a:extLst>
          </p:cNvPr>
          <p:cNvSpPr/>
          <p:nvPr/>
        </p:nvSpPr>
        <p:spPr>
          <a:xfrm>
            <a:off x="10912521"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0" name="Rectangle 19">
            <a:extLst>
              <a:ext uri="{FF2B5EF4-FFF2-40B4-BE49-F238E27FC236}">
                <a16:creationId xmlns:a16="http://schemas.microsoft.com/office/drawing/2014/main" id="{AE454DD4-D90A-704B-ABC6-4575E360C82E}"/>
              </a:ext>
            </a:extLst>
          </p:cNvPr>
          <p:cNvSpPr/>
          <p:nvPr/>
        </p:nvSpPr>
        <p:spPr>
          <a:xfrm>
            <a:off x="534309"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1" name="Rectangle 20">
            <a:extLst>
              <a:ext uri="{FF2B5EF4-FFF2-40B4-BE49-F238E27FC236}">
                <a16:creationId xmlns:a16="http://schemas.microsoft.com/office/drawing/2014/main" id="{A68481F1-4643-EF42-A9CE-7AE30251B04D}"/>
              </a:ext>
            </a:extLst>
          </p:cNvPr>
          <p:cNvSpPr/>
          <p:nvPr/>
        </p:nvSpPr>
        <p:spPr>
          <a:xfrm>
            <a:off x="1343472"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2" name="Rectangle 21">
            <a:extLst>
              <a:ext uri="{FF2B5EF4-FFF2-40B4-BE49-F238E27FC236}">
                <a16:creationId xmlns:a16="http://schemas.microsoft.com/office/drawing/2014/main" id="{4B79AB2B-D9AB-BB40-95B4-1E83C4B41C2F}"/>
              </a:ext>
            </a:extLst>
          </p:cNvPr>
          <p:cNvSpPr/>
          <p:nvPr/>
        </p:nvSpPr>
        <p:spPr>
          <a:xfrm>
            <a:off x="2135560"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Tree>
    <p:extLst>
      <p:ext uri="{BB962C8B-B14F-4D97-AF65-F5344CB8AC3E}">
        <p14:creationId xmlns:p14="http://schemas.microsoft.com/office/powerpoint/2010/main" val="30018723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1200"/>
                                  </p:stCondLst>
                                  <p:childTnLst>
                                    <p:animScale>
                                      <p:cBhvr>
                                        <p:cTn id="6" dur="1500" fill="hold"/>
                                        <p:tgtEl>
                                          <p:spTgt spid="8"/>
                                        </p:tgtEl>
                                      </p:cBhvr>
                                      <p:by x="100000" y="125000"/>
                                    </p:animScale>
                                  </p:childTnLst>
                                </p:cTn>
                              </p:par>
                              <p:par>
                                <p:cTn id="7" presetID="42" presetClass="path" presetSubtype="0" repeatCount="indefinite" accel="50000" decel="50000" autoRev="1" fill="hold" grpId="1" nodeType="withEffect">
                                  <p:stCondLst>
                                    <p:cond delay="1200"/>
                                  </p:stCondLst>
                                  <p:childTnLst>
                                    <p:animMotion origin="layout" path="M -1.45833E-6 -3.7037E-6 L -1.45833E-6 -0.05532 " pathEditMode="relative" rAng="0" ptsTypes="AA">
                                      <p:cBhvr>
                                        <p:cTn id="8" dur="1500" fill="hold"/>
                                        <p:tgtEl>
                                          <p:spTgt spid="8"/>
                                        </p:tgtEl>
                                        <p:attrNameLst>
                                          <p:attrName>ppt_x</p:attrName>
                                          <p:attrName>ppt_y</p:attrName>
                                        </p:attrNameLst>
                                      </p:cBhvr>
                                      <p:rCtr x="0" y="-2778"/>
                                    </p:animMotion>
                                  </p:childTnLst>
                                </p:cTn>
                              </p:par>
                              <p:par>
                                <p:cTn id="9" presetID="6" presetClass="emph" presetSubtype="0" repeatCount="indefinite" accel="50000" decel="50000" autoRev="1" fill="hold" grpId="0" nodeType="withEffect">
                                  <p:stCondLst>
                                    <p:cond delay="1600"/>
                                  </p:stCondLst>
                                  <p:childTnLst>
                                    <p:animScale>
                                      <p:cBhvr>
                                        <p:cTn id="10" dur="1500" fill="hold"/>
                                        <p:tgtEl>
                                          <p:spTgt spid="18"/>
                                        </p:tgtEl>
                                      </p:cBhvr>
                                      <p:by x="100000" y="125000"/>
                                    </p:animScale>
                                  </p:childTnLst>
                                </p:cTn>
                              </p:par>
                              <p:par>
                                <p:cTn id="11" presetID="42" presetClass="path" presetSubtype="0" repeatCount="indefinite" accel="50000" decel="50000" autoRev="1" fill="hold" grpId="1" nodeType="withEffect">
                                  <p:stCondLst>
                                    <p:cond delay="1600"/>
                                  </p:stCondLst>
                                  <p:childTnLst>
                                    <p:animMotion origin="layout" path="M 2.5E-6 -3.7037E-6 L 2.5E-6 -0.05532 " pathEditMode="relative" rAng="0" ptsTypes="AA">
                                      <p:cBhvr>
                                        <p:cTn id="12" dur="1500" fill="hold"/>
                                        <p:tgtEl>
                                          <p:spTgt spid="18"/>
                                        </p:tgtEl>
                                        <p:attrNameLst>
                                          <p:attrName>ppt_x</p:attrName>
                                          <p:attrName>ppt_y</p:attrName>
                                        </p:attrNameLst>
                                      </p:cBhvr>
                                      <p:rCtr x="0" y="-2778"/>
                                    </p:animMotion>
                                  </p:childTnLst>
                                </p:cTn>
                              </p:par>
                              <p:par>
                                <p:cTn id="13" presetID="6" presetClass="emph" presetSubtype="0" repeatCount="indefinite" accel="50000" decel="50000" autoRev="1" fill="hold" grpId="0" nodeType="withEffect">
                                  <p:stCondLst>
                                    <p:cond delay="2000"/>
                                  </p:stCondLst>
                                  <p:childTnLst>
                                    <p:animScale>
                                      <p:cBhvr>
                                        <p:cTn id="14" dur="1500" fill="hold"/>
                                        <p:tgtEl>
                                          <p:spTgt spid="19"/>
                                        </p:tgtEl>
                                      </p:cBhvr>
                                      <p:by x="100000" y="125000"/>
                                    </p:animScale>
                                  </p:childTnLst>
                                </p:cTn>
                              </p:par>
                              <p:par>
                                <p:cTn id="15" presetID="42" presetClass="path" presetSubtype="0" repeatCount="indefinite" accel="50000" decel="50000" autoRev="1" fill="hold" grpId="1" nodeType="withEffect">
                                  <p:stCondLst>
                                    <p:cond delay="2000"/>
                                  </p:stCondLst>
                                  <p:childTnLst>
                                    <p:animMotion origin="layout" path="M -1.45833E-6 -3.7037E-6 L -1.45833E-6 -0.05532 " pathEditMode="relative" rAng="0" ptsTypes="AA">
                                      <p:cBhvr>
                                        <p:cTn id="16" dur="1500" fill="hold"/>
                                        <p:tgtEl>
                                          <p:spTgt spid="19"/>
                                        </p:tgtEl>
                                        <p:attrNameLst>
                                          <p:attrName>ppt_x</p:attrName>
                                          <p:attrName>ppt_y</p:attrName>
                                        </p:attrNameLst>
                                      </p:cBhvr>
                                      <p:rCtr x="0" y="-2778"/>
                                    </p:animMotion>
                                  </p:childTnLst>
                                </p:cTn>
                              </p:par>
                              <p:par>
                                <p:cTn id="17" presetID="6" presetClass="emph" presetSubtype="0" repeatCount="indefinite" accel="50000" decel="50000" autoRev="1" fill="hold" grpId="0" nodeType="withEffect">
                                  <p:stCondLst>
                                    <p:cond delay="0"/>
                                  </p:stCondLst>
                                  <p:childTnLst>
                                    <p:animScale>
                                      <p:cBhvr>
                                        <p:cTn id="18" dur="1500" fill="hold"/>
                                        <p:tgtEl>
                                          <p:spTgt spid="20"/>
                                        </p:tgtEl>
                                      </p:cBhvr>
                                      <p:by x="100000" y="125000"/>
                                    </p:animScale>
                                  </p:childTnLst>
                                </p:cTn>
                              </p:par>
                              <p:par>
                                <p:cTn id="19" presetID="42" presetClass="path" presetSubtype="0" repeatCount="indefinite" accel="50000" decel="50000" autoRev="1" fill="hold" grpId="1" nodeType="withEffect">
                                  <p:stCondLst>
                                    <p:cond delay="0"/>
                                  </p:stCondLst>
                                  <p:childTnLst>
                                    <p:animMotion origin="layout" path="M 4.16667E-7 -3.7037E-6 L 4.16667E-7 -0.05532 " pathEditMode="relative" rAng="0" ptsTypes="AA">
                                      <p:cBhvr>
                                        <p:cTn id="20" dur="1500" fill="hold"/>
                                        <p:tgtEl>
                                          <p:spTgt spid="20"/>
                                        </p:tgtEl>
                                        <p:attrNameLst>
                                          <p:attrName>ppt_x</p:attrName>
                                          <p:attrName>ppt_y</p:attrName>
                                        </p:attrNameLst>
                                      </p:cBhvr>
                                      <p:rCtr x="0" y="-2778"/>
                                    </p:animMotion>
                                  </p:childTnLst>
                                </p:cTn>
                              </p:par>
                              <p:par>
                                <p:cTn id="21" presetID="6" presetClass="emph" presetSubtype="0" repeatCount="indefinite" accel="50000" decel="50000" autoRev="1" fill="hold" grpId="0" nodeType="withEffect">
                                  <p:stCondLst>
                                    <p:cond delay="400"/>
                                  </p:stCondLst>
                                  <p:childTnLst>
                                    <p:animScale>
                                      <p:cBhvr>
                                        <p:cTn id="22" dur="1500" fill="hold"/>
                                        <p:tgtEl>
                                          <p:spTgt spid="21"/>
                                        </p:tgtEl>
                                      </p:cBhvr>
                                      <p:by x="100000" y="125000"/>
                                    </p:animScale>
                                  </p:childTnLst>
                                </p:cTn>
                              </p:par>
                              <p:par>
                                <p:cTn id="23" presetID="42" presetClass="path" presetSubtype="0" repeatCount="indefinite" accel="50000" decel="50000" autoRev="1" fill="hold" grpId="1" nodeType="withEffect">
                                  <p:stCondLst>
                                    <p:cond delay="400"/>
                                  </p:stCondLst>
                                  <p:childTnLst>
                                    <p:animMotion origin="layout" path="M 4.16667E-6 -3.7037E-6 L 4.16667E-6 -0.05532 " pathEditMode="relative" rAng="0" ptsTypes="AA">
                                      <p:cBhvr>
                                        <p:cTn id="24" dur="1500" fill="hold"/>
                                        <p:tgtEl>
                                          <p:spTgt spid="21"/>
                                        </p:tgtEl>
                                        <p:attrNameLst>
                                          <p:attrName>ppt_x</p:attrName>
                                          <p:attrName>ppt_y</p:attrName>
                                        </p:attrNameLst>
                                      </p:cBhvr>
                                      <p:rCtr x="0" y="-2778"/>
                                    </p:animMotion>
                                  </p:childTnLst>
                                </p:cTn>
                              </p:par>
                              <p:par>
                                <p:cTn id="25" presetID="6" presetClass="emph" presetSubtype="0" repeatCount="indefinite" accel="50000" decel="50000" autoRev="1" fill="hold" grpId="0" nodeType="withEffect">
                                  <p:stCondLst>
                                    <p:cond delay="800"/>
                                  </p:stCondLst>
                                  <p:childTnLst>
                                    <p:animScale>
                                      <p:cBhvr>
                                        <p:cTn id="26" dur="1500" fill="hold"/>
                                        <p:tgtEl>
                                          <p:spTgt spid="22"/>
                                        </p:tgtEl>
                                      </p:cBhvr>
                                      <p:by x="100000" y="125000"/>
                                    </p:animScale>
                                  </p:childTnLst>
                                </p:cTn>
                              </p:par>
                              <p:par>
                                <p:cTn id="27" presetID="42" presetClass="path" presetSubtype="0" repeatCount="indefinite" accel="50000" decel="50000" autoRev="1" fill="hold" grpId="1" nodeType="withEffect">
                                  <p:stCondLst>
                                    <p:cond delay="800"/>
                                  </p:stCondLst>
                                  <p:childTnLst>
                                    <p:animMotion origin="layout" path="M 2.08333E-7 -3.7037E-6 L 2.08333E-7 -0.05532 " pathEditMode="relative" rAng="0" ptsTypes="AA">
                                      <p:cBhvr>
                                        <p:cTn id="28" dur="1500" fill="hold"/>
                                        <p:tgtEl>
                                          <p:spTgt spid="22"/>
                                        </p:tgtEl>
                                        <p:attrNameLst>
                                          <p:attrName>ppt_x</p:attrName>
                                          <p:attrName>ppt_y</p:attrName>
                                        </p:attrNameLst>
                                      </p:cBhvr>
                                      <p:rCtr x="0" y="-27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pic>
        <p:nvPicPr>
          <p:cNvPr id="7" name="Εικόνα 6">
            <a:extLst>
              <a:ext uri="{FF2B5EF4-FFF2-40B4-BE49-F238E27FC236}">
                <a16:creationId xmlns:a16="http://schemas.microsoft.com/office/drawing/2014/main" id="{86DE459E-0945-B49F-EB3E-709C5BB83484}"/>
              </a:ext>
            </a:extLst>
          </p:cNvPr>
          <p:cNvPicPr>
            <a:picLocks noChangeAspect="1"/>
          </p:cNvPicPr>
          <p:nvPr/>
        </p:nvPicPr>
        <p:blipFill>
          <a:blip r:embed="rId2"/>
          <a:srcRect/>
          <a:stretch/>
        </p:blipFill>
        <p:spPr>
          <a:xfrm>
            <a:off x="0" y="0"/>
            <a:ext cx="12192000" cy="5780525"/>
          </a:xfrm>
          <a:prstGeom prst="rect">
            <a:avLst/>
          </a:prstGeom>
        </p:spPr>
      </p:pic>
      <p:pic>
        <p:nvPicPr>
          <p:cNvPr id="4" name="Εικόνα 3" descr="Εικόνα που περιέχει κείμενο, στιγμιότυπο οθόνης, γραμματοσειρά, λειτουργικό σύστημα&#10;&#10;Περιγραφή που δημιουργήθηκε αυτόματα">
            <a:extLst>
              <a:ext uri="{FF2B5EF4-FFF2-40B4-BE49-F238E27FC236}">
                <a16:creationId xmlns:a16="http://schemas.microsoft.com/office/drawing/2014/main" id="{8BEB3264-65B5-5E1F-F97A-D3A0246CDDD4}"/>
              </a:ext>
            </a:extLst>
          </p:cNvPr>
          <p:cNvPicPr>
            <a:picLocks noChangeAspect="1"/>
          </p:cNvPicPr>
          <p:nvPr/>
        </p:nvPicPr>
        <p:blipFill>
          <a:blip r:embed="rId3"/>
          <a:stretch>
            <a:fillRect/>
          </a:stretch>
        </p:blipFill>
        <p:spPr>
          <a:xfrm>
            <a:off x="5805809" y="1494504"/>
            <a:ext cx="2480942" cy="3005669"/>
          </a:xfrm>
          <a:prstGeom prst="rect">
            <a:avLst/>
          </a:prstGeom>
        </p:spPr>
      </p:pic>
      <p:sp>
        <p:nvSpPr>
          <p:cNvPr id="6" name="Ορθογώνιο 5">
            <a:extLst>
              <a:ext uri="{FF2B5EF4-FFF2-40B4-BE49-F238E27FC236}">
                <a16:creationId xmlns:a16="http://schemas.microsoft.com/office/drawing/2014/main" id="{3FB4E641-29F1-79B7-309F-4AAAEF0A917B}"/>
              </a:ext>
            </a:extLst>
          </p:cNvPr>
          <p:cNvSpPr/>
          <p:nvPr/>
        </p:nvSpPr>
        <p:spPr>
          <a:xfrm>
            <a:off x="1588" y="5780525"/>
            <a:ext cx="12192000" cy="1077475"/>
          </a:xfrm>
          <a:prstGeom prst="rect">
            <a:avLst/>
          </a:prstGeom>
          <a:solidFill>
            <a:srgbClr val="E5CBFD"/>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 name="TextBox 4">
            <a:extLst>
              <a:ext uri="{FF2B5EF4-FFF2-40B4-BE49-F238E27FC236}">
                <a16:creationId xmlns:a16="http://schemas.microsoft.com/office/drawing/2014/main" id="{3FE5F8F1-05A8-A678-6E31-0C515DA8576D}"/>
              </a:ext>
            </a:extLst>
          </p:cNvPr>
          <p:cNvSpPr txBox="1"/>
          <p:nvPr/>
        </p:nvSpPr>
        <p:spPr>
          <a:xfrm>
            <a:off x="238125" y="5780525"/>
            <a:ext cx="11744326" cy="400110"/>
          </a:xfrm>
          <a:prstGeom prst="rect">
            <a:avLst/>
          </a:prstGeom>
          <a:noFill/>
        </p:spPr>
        <p:txBody>
          <a:bodyPr wrap="square" rtlCol="0">
            <a:spAutoFit/>
          </a:bodyPr>
          <a:lstStyle/>
          <a:p>
            <a:r>
              <a:rPr lang="en-US" sz="2000" dirty="0"/>
              <a:t>First, user authentication is required</a:t>
            </a:r>
            <a:endParaRPr lang="el-GR" sz="2000" dirty="0"/>
          </a:p>
        </p:txBody>
      </p:sp>
    </p:spTree>
    <p:extLst>
      <p:ext uri="{BB962C8B-B14F-4D97-AF65-F5344CB8AC3E}">
        <p14:creationId xmlns:p14="http://schemas.microsoft.com/office/powerpoint/2010/main" val="2911924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5CBFD"/>
        </a:solidFill>
        <a:effectLst/>
      </p:bgPr>
    </p:bg>
    <p:spTree>
      <p:nvGrpSpPr>
        <p:cNvPr id="1" name=""/>
        <p:cNvGrpSpPr/>
        <p:nvPr/>
      </p:nvGrpSpPr>
      <p:grpSpPr>
        <a:xfrm>
          <a:off x="0" y="0"/>
          <a:ext cx="0" cy="0"/>
          <a:chOff x="0" y="0"/>
          <a:chExt cx="0" cy="0"/>
        </a:xfrm>
      </p:grpSpPr>
      <p:pic>
        <p:nvPicPr>
          <p:cNvPr id="7" name="Εικόνα 6">
            <a:extLst>
              <a:ext uri="{FF2B5EF4-FFF2-40B4-BE49-F238E27FC236}">
                <a16:creationId xmlns:a16="http://schemas.microsoft.com/office/drawing/2014/main" id="{86DE459E-0945-B49F-EB3E-709C5BB83484}"/>
              </a:ext>
            </a:extLst>
          </p:cNvPr>
          <p:cNvPicPr>
            <a:picLocks noChangeAspect="1"/>
          </p:cNvPicPr>
          <p:nvPr/>
        </p:nvPicPr>
        <p:blipFill>
          <a:blip r:embed="rId2"/>
          <a:srcRect/>
          <a:stretch/>
        </p:blipFill>
        <p:spPr>
          <a:xfrm>
            <a:off x="0" y="27604"/>
            <a:ext cx="12192000" cy="5752921"/>
          </a:xfrm>
          <a:prstGeom prst="rect">
            <a:avLst/>
          </a:prstGeom>
        </p:spPr>
      </p:pic>
      <p:sp>
        <p:nvSpPr>
          <p:cNvPr id="2" name="Ορθογώνιο 1">
            <a:extLst>
              <a:ext uri="{FF2B5EF4-FFF2-40B4-BE49-F238E27FC236}">
                <a16:creationId xmlns:a16="http://schemas.microsoft.com/office/drawing/2014/main" id="{8D5F77D3-3EA0-046A-B1C7-ED7B415B32A4}"/>
              </a:ext>
            </a:extLst>
          </p:cNvPr>
          <p:cNvSpPr/>
          <p:nvPr/>
        </p:nvSpPr>
        <p:spPr>
          <a:xfrm>
            <a:off x="1588" y="5780525"/>
            <a:ext cx="12192000" cy="1077475"/>
          </a:xfrm>
          <a:prstGeom prst="rect">
            <a:avLst/>
          </a:prstGeom>
          <a:solidFill>
            <a:srgbClr val="E5CBFD"/>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 name="TextBox 4">
            <a:extLst>
              <a:ext uri="{FF2B5EF4-FFF2-40B4-BE49-F238E27FC236}">
                <a16:creationId xmlns:a16="http://schemas.microsoft.com/office/drawing/2014/main" id="{3FE5F8F1-05A8-A678-6E31-0C515DA8576D}"/>
              </a:ext>
            </a:extLst>
          </p:cNvPr>
          <p:cNvSpPr txBox="1"/>
          <p:nvPr/>
        </p:nvSpPr>
        <p:spPr>
          <a:xfrm>
            <a:off x="228600" y="5780525"/>
            <a:ext cx="11687175" cy="707886"/>
          </a:xfrm>
          <a:prstGeom prst="rect">
            <a:avLst/>
          </a:prstGeom>
          <a:noFill/>
        </p:spPr>
        <p:txBody>
          <a:bodyPr wrap="square" rtlCol="0">
            <a:spAutoFit/>
          </a:bodyPr>
          <a:lstStyle/>
          <a:p>
            <a:r>
              <a:rPr lang="en-US" sz="2000" b="1" dirty="0"/>
              <a:t>Personal Details</a:t>
            </a:r>
            <a:r>
              <a:rPr lang="en-US" sz="2000" dirty="0"/>
              <a:t>: The user enters the basic information.</a:t>
            </a:r>
            <a:endParaRPr lang="el-GR" sz="2000" dirty="0"/>
          </a:p>
          <a:p>
            <a:r>
              <a:rPr lang="el-GR" sz="2000" dirty="0"/>
              <a:t>                                </a:t>
            </a:r>
            <a:r>
              <a:rPr lang="en-US" sz="2000" dirty="0"/>
              <a:t>Of course, the necessary validity check of the data entered is carried out </a:t>
            </a:r>
            <a:endParaRPr lang="el-GR" sz="2000" dirty="0"/>
          </a:p>
        </p:txBody>
      </p:sp>
    </p:spTree>
    <p:extLst>
      <p:ext uri="{BB962C8B-B14F-4D97-AF65-F5344CB8AC3E}">
        <p14:creationId xmlns:p14="http://schemas.microsoft.com/office/powerpoint/2010/main" val="2450434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5CBFD"/>
        </a:solidFill>
        <a:effectLst/>
      </p:bgPr>
    </p:bg>
    <p:spTree>
      <p:nvGrpSpPr>
        <p:cNvPr id="1" name=""/>
        <p:cNvGrpSpPr/>
        <p:nvPr/>
      </p:nvGrpSpPr>
      <p:grpSpPr>
        <a:xfrm>
          <a:off x="0" y="0"/>
          <a:ext cx="0" cy="0"/>
          <a:chOff x="0" y="0"/>
          <a:chExt cx="0" cy="0"/>
        </a:xfrm>
      </p:grpSpPr>
      <p:pic>
        <p:nvPicPr>
          <p:cNvPr id="7" name="Εικόνα 6">
            <a:extLst>
              <a:ext uri="{FF2B5EF4-FFF2-40B4-BE49-F238E27FC236}">
                <a16:creationId xmlns:a16="http://schemas.microsoft.com/office/drawing/2014/main" id="{86DE459E-0945-B49F-EB3E-709C5BB83484}"/>
              </a:ext>
            </a:extLst>
          </p:cNvPr>
          <p:cNvPicPr>
            <a:picLocks noChangeAspect="1"/>
          </p:cNvPicPr>
          <p:nvPr/>
        </p:nvPicPr>
        <p:blipFill>
          <a:blip r:embed="rId2"/>
          <a:srcRect/>
          <a:stretch/>
        </p:blipFill>
        <p:spPr>
          <a:xfrm>
            <a:off x="38215" y="27604"/>
            <a:ext cx="12115569" cy="5752921"/>
          </a:xfrm>
          <a:prstGeom prst="rect">
            <a:avLst/>
          </a:prstGeom>
        </p:spPr>
      </p:pic>
      <p:sp>
        <p:nvSpPr>
          <p:cNvPr id="2" name="Ορθογώνιο 1">
            <a:extLst>
              <a:ext uri="{FF2B5EF4-FFF2-40B4-BE49-F238E27FC236}">
                <a16:creationId xmlns:a16="http://schemas.microsoft.com/office/drawing/2014/main" id="{5BF14C44-0E21-4CAD-85D4-8CFD61F0F0D6}"/>
              </a:ext>
            </a:extLst>
          </p:cNvPr>
          <p:cNvSpPr/>
          <p:nvPr/>
        </p:nvSpPr>
        <p:spPr>
          <a:xfrm>
            <a:off x="1588" y="5780525"/>
            <a:ext cx="12192000" cy="1077475"/>
          </a:xfrm>
          <a:prstGeom prst="rect">
            <a:avLst/>
          </a:prstGeom>
          <a:solidFill>
            <a:srgbClr val="E5CBFD"/>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 name="TextBox 4">
            <a:extLst>
              <a:ext uri="{FF2B5EF4-FFF2-40B4-BE49-F238E27FC236}">
                <a16:creationId xmlns:a16="http://schemas.microsoft.com/office/drawing/2014/main" id="{3FE5F8F1-05A8-A678-6E31-0C515DA8576D}"/>
              </a:ext>
            </a:extLst>
          </p:cNvPr>
          <p:cNvSpPr txBox="1"/>
          <p:nvPr/>
        </p:nvSpPr>
        <p:spPr>
          <a:xfrm>
            <a:off x="219075" y="5780525"/>
            <a:ext cx="11763376" cy="707886"/>
          </a:xfrm>
          <a:prstGeom prst="rect">
            <a:avLst/>
          </a:prstGeom>
          <a:noFill/>
        </p:spPr>
        <p:txBody>
          <a:bodyPr wrap="square" rtlCol="0">
            <a:spAutoFit/>
          </a:bodyPr>
          <a:lstStyle/>
          <a:p>
            <a:r>
              <a:rPr lang="en-US" sz="2000" dirty="0"/>
              <a:t>Then, through various forms, the necessary information is entered such as: </a:t>
            </a:r>
            <a:r>
              <a:rPr lang="en-US" sz="2000" b="1" dirty="0"/>
              <a:t>Dependents</a:t>
            </a:r>
            <a:r>
              <a:rPr lang="en-US" sz="2000" dirty="0"/>
              <a:t>, </a:t>
            </a:r>
            <a:r>
              <a:rPr lang="en-US" sz="2000" b="1" dirty="0"/>
              <a:t>Employees</a:t>
            </a:r>
            <a:r>
              <a:rPr lang="en-US" sz="2000" dirty="0"/>
              <a:t>, </a:t>
            </a:r>
            <a:r>
              <a:rPr lang="en-US" sz="2000" b="1" dirty="0"/>
              <a:t>Real Estate </a:t>
            </a:r>
            <a:r>
              <a:rPr lang="en-US" sz="2000" dirty="0"/>
              <a:t>and </a:t>
            </a:r>
            <a:r>
              <a:rPr lang="en-US" sz="2000" b="1" dirty="0"/>
              <a:t>Vehicles</a:t>
            </a:r>
            <a:endParaRPr lang="el-GR" sz="2000" b="1" dirty="0"/>
          </a:p>
        </p:txBody>
      </p:sp>
    </p:spTree>
    <p:extLst>
      <p:ext uri="{BB962C8B-B14F-4D97-AF65-F5344CB8AC3E}">
        <p14:creationId xmlns:p14="http://schemas.microsoft.com/office/powerpoint/2010/main" val="1199226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alpha val="55000"/>
          </a:schemeClr>
        </a:solidFill>
        <a:ln w="76200">
          <a:solidFill>
            <a:schemeClr val="bg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600</Words>
  <Application>Microsoft Office PowerPoint</Application>
  <PresentationFormat>Widescreen</PresentationFormat>
  <Paragraphs>40</Paragraphs>
  <Slides>18</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Poppins SemiBold</vt:lpstr>
      <vt:lpstr>Calibri Light</vt:lpstr>
      <vt:lpstr>Montserrat</vt:lpstr>
      <vt:lpstr>Poppins</vt:lpstr>
      <vt:lpstr>Arial</vt:lpstr>
      <vt:lpstr>Calibri</vt:lpstr>
      <vt:lpstr>Raleway</vt:lpstr>
      <vt:lpstr>Poppins Light</vt:lpstr>
      <vt:lpstr>Raleway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2023-10-03T06:31:12Z</dcterms:created>
  <dcterms:modified xsi:type="dcterms:W3CDTF">2024-06-09T17:20:37Z</dcterms:modified>
</cp:coreProperties>
</file>